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6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7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8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5"/>
  </p:notesMasterIdLst>
  <p:sldIdLst>
    <p:sldId id="257" r:id="rId2"/>
    <p:sldId id="285" r:id="rId3"/>
    <p:sldId id="258" r:id="rId4"/>
    <p:sldId id="288" r:id="rId5"/>
    <p:sldId id="461" r:id="rId6"/>
    <p:sldId id="468" r:id="rId7"/>
    <p:sldId id="295" r:id="rId8"/>
    <p:sldId id="296" r:id="rId9"/>
    <p:sldId id="286" r:id="rId10"/>
    <p:sldId id="469" r:id="rId11"/>
    <p:sldId id="287" r:id="rId12"/>
    <p:sldId id="450" r:id="rId13"/>
    <p:sldId id="474" r:id="rId14"/>
    <p:sldId id="475" r:id="rId15"/>
    <p:sldId id="476" r:id="rId16"/>
    <p:sldId id="477" r:id="rId17"/>
    <p:sldId id="459" r:id="rId18"/>
    <p:sldId id="460" r:id="rId19"/>
    <p:sldId id="478" r:id="rId20"/>
    <p:sldId id="289" r:id="rId21"/>
    <p:sldId id="291" r:id="rId22"/>
    <p:sldId id="292" r:id="rId23"/>
    <p:sldId id="290" r:id="rId24"/>
    <p:sldId id="260" r:id="rId25"/>
    <p:sldId id="262" r:id="rId26"/>
    <p:sldId id="263" r:id="rId27"/>
    <p:sldId id="264" r:id="rId28"/>
    <p:sldId id="270" r:id="rId29"/>
    <p:sldId id="266" r:id="rId30"/>
    <p:sldId id="267" r:id="rId31"/>
    <p:sldId id="268" r:id="rId32"/>
    <p:sldId id="271" r:id="rId33"/>
    <p:sldId id="294" r:id="rId34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18" clrIdx="0"/>
  <p:cmAuthor id="2" name="Marzena Chyczewska (KZGW)" initials="M(" lastIdx="16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Louis Courseau (KZGW)" initials="LC(" lastIdx="1" clrIdx="2">
    <p:extLst>
      <p:ext uri="{19B8F6BF-5375-455C-9EA6-DF929625EA0E}">
        <p15:presenceInfo xmlns:p15="http://schemas.microsoft.com/office/powerpoint/2012/main" userId="S::lcourseau@kzgw.gov.pl::f5a2ca30-e656-446c-825d-5837e76b1795" providerId="AD"/>
      </p:ext>
    </p:extLst>
  </p:cmAuthor>
  <p:cmAuthor id="4" name="Damian Bojanowski (KZGW)" initials="D(" lastIdx="3" clrIdx="3">
    <p:extLst>
      <p:ext uri="{19B8F6BF-5375-455C-9EA6-DF929625EA0E}">
        <p15:presenceInfo xmlns:p15="http://schemas.microsoft.com/office/powerpoint/2012/main" userId="S::dbojanowski@kzgw.gov.pl::820f8c66-9917-445a-9307-f43c843af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53" autoAdjust="0"/>
    <p:restoredTop sz="94660"/>
  </p:normalViewPr>
  <p:slideViewPr>
    <p:cSldViewPr snapToGrid="0">
      <p:cViewPr varScale="1">
        <p:scale>
          <a:sx n="78" d="100"/>
          <a:sy n="78" d="100"/>
        </p:scale>
        <p:origin x="317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P_Olsztyn_20.05.2021\warszawa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P_Olsztyn_20.05.2021\warszaw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27E-463D-AC50-97F847438A0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27E-463D-AC50-97F847438A0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27E-463D-AC50-97F847438A0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27E-463D-AC50-97F847438A07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Pregola_Presje!$C$8:$C$11</c:f>
              <c:strCache>
                <c:ptCount val="4"/>
                <c:pt idx="0">
                  <c:v>RWC (presje skumulowane)</c:v>
                </c:pt>
                <c:pt idx="1">
                  <c:v>RWP (presje fizykochemiczne i chemiczne)</c:v>
                </c:pt>
                <c:pt idx="2">
                  <c:v>RWHM (presje hydromorfologiczne)</c:v>
                </c:pt>
                <c:pt idx="3">
                  <c:v>RWH (presje hydrologiczne)</c:v>
                </c:pt>
              </c:strCache>
            </c:strRef>
          </c:cat>
          <c:val>
            <c:numRef>
              <c:f>Pregola_Presje!$D$8:$D$11</c:f>
              <c:numCache>
                <c:formatCode>0%</c:formatCode>
                <c:ptCount val="4"/>
                <c:pt idx="0">
                  <c:v>0.33</c:v>
                </c:pt>
                <c:pt idx="1">
                  <c:v>0.49</c:v>
                </c:pt>
                <c:pt idx="2">
                  <c:v>0.17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27E-463D-AC50-97F847438A0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DC9-4B05-BDBC-BF6A1D1B3FE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DC9-4B05-BDBC-BF6A1D1B3FE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DC9-4B05-BDBC-BF6A1D1B3FE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DC9-4B05-BDBC-BF6A1D1B3FEC}"/>
              </c:ext>
            </c:extLst>
          </c:dPt>
          <c:dLbls>
            <c:dLbl>
              <c:idx val="3"/>
              <c:layout>
                <c:manualLayout>
                  <c:x val="7.1262029746281715E-3"/>
                  <c:y val="6.9548049303712306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DC9-4B05-BDBC-BF6A1D1B3FEC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Pregola_Presje!$C$24:$C$27</c:f>
              <c:strCache>
                <c:ptCount val="4"/>
                <c:pt idx="0">
                  <c:v>LWC (presje skumulowane)</c:v>
                </c:pt>
                <c:pt idx="1">
                  <c:v>LWP (presje fizykochemiczne i chemiczne)</c:v>
                </c:pt>
                <c:pt idx="2">
                  <c:v>LWHM (presje hydromorfologiczne)</c:v>
                </c:pt>
                <c:pt idx="3">
                  <c:v>LWH (presje hydrologiczne)</c:v>
                </c:pt>
              </c:strCache>
            </c:strRef>
          </c:cat>
          <c:val>
            <c:numRef>
              <c:f>Pregola_Presje!$D$24:$D$27</c:f>
              <c:numCache>
                <c:formatCode>0%</c:formatCode>
                <c:ptCount val="4"/>
                <c:pt idx="0">
                  <c:v>0.41</c:v>
                </c:pt>
                <c:pt idx="1">
                  <c:v>0.56000000000000005</c:v>
                </c:pt>
                <c:pt idx="2">
                  <c:v>0.02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C9-4B05-BDBC-BF6A1D1B3FE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'Harmonogram_Pregoła i Niemen'!$C$28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Niemen'!$C$29</c:f>
              <c:numCache>
                <c:formatCode>0.00%</c:formatCode>
                <c:ptCount val="1"/>
                <c:pt idx="0">
                  <c:v>5.321100917431193E-2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8F-48DB-8B0D-EF14ACC561AA}"/>
            </c:ext>
          </c:extLst>
        </c:ser>
        <c:ser>
          <c:idx val="1"/>
          <c:order val="1"/>
          <c:tx>
            <c:strRef>
              <c:f>'Harmonogram_Pregoła i Niemen'!$D$28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'Harmonogram_Pregoła i Niemen'!$D$29</c:f>
            </c:numRef>
          </c:val>
          <c:extLst>
            <c:ext xmlns:c16="http://schemas.microsoft.com/office/drawing/2014/chart" uri="{C3380CC4-5D6E-409C-BE32-E72D297353CC}">
              <c16:uniqueId val="{00000001-558F-48DB-8B0D-EF14ACC561AA}"/>
            </c:ext>
          </c:extLst>
        </c:ser>
        <c:ser>
          <c:idx val="2"/>
          <c:order val="2"/>
          <c:tx>
            <c:strRef>
              <c:f>'Harmonogram_Pregoła i Niemen'!$E$28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Niemen'!$E$29</c:f>
              <c:numCache>
                <c:formatCode>0.00%</c:formatCode>
                <c:ptCount val="1"/>
                <c:pt idx="0">
                  <c:v>0.51009174311926608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8F-48DB-8B0D-EF14ACC561AA}"/>
            </c:ext>
          </c:extLst>
        </c:ser>
        <c:ser>
          <c:idx val="3"/>
          <c:order val="3"/>
          <c:tx>
            <c:strRef>
              <c:f>'Harmonogram_Pregoła i Niemen'!$F$28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'Harmonogram_Pregoła i Niemen'!$F$29</c:f>
            </c:numRef>
          </c:val>
          <c:extLst>
            <c:ext xmlns:c16="http://schemas.microsoft.com/office/drawing/2014/chart" uri="{C3380CC4-5D6E-409C-BE32-E72D297353CC}">
              <c16:uniqueId val="{00000003-558F-48DB-8B0D-EF14ACC561AA}"/>
            </c:ext>
          </c:extLst>
        </c:ser>
        <c:ser>
          <c:idx val="4"/>
          <c:order val="4"/>
          <c:tx>
            <c:strRef>
              <c:f>'Harmonogram_Pregoła i Niemen'!$G$28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Niemen'!$G$29</c:f>
              <c:numCache>
                <c:formatCode>0.00%</c:formatCode>
                <c:ptCount val="1"/>
                <c:pt idx="0">
                  <c:v>0.21284403669724772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8F-48DB-8B0D-EF14ACC561AA}"/>
            </c:ext>
          </c:extLst>
        </c:ser>
        <c:ser>
          <c:idx val="5"/>
          <c:order val="5"/>
          <c:tx>
            <c:strRef>
              <c:f>'Harmonogram_Pregoła i Niemen'!$H$28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Niemen'!$H$29</c:f>
              <c:numCache>
                <c:formatCode>0.00%</c:formatCode>
                <c:ptCount val="1"/>
                <c:pt idx="0">
                  <c:v>0.22385321100917432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58F-48DB-8B0D-EF14ACC561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5472448"/>
        <c:axId val="1025468512"/>
      </c:barChart>
      <c:valAx>
        <c:axId val="1025468512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1025472448"/>
        <c:crosses val="autoZero"/>
        <c:crossBetween val="between"/>
      </c:valAx>
      <c:catAx>
        <c:axId val="1025472448"/>
        <c:scaling>
          <c:orientation val="minMax"/>
        </c:scaling>
        <c:delete val="1"/>
        <c:axPos val="l"/>
        <c:majorTickMark val="out"/>
        <c:minorTickMark val="none"/>
        <c:tickLblPos val="nextTo"/>
        <c:crossAx val="1025468512"/>
        <c:crosses val="autoZero"/>
        <c:auto val="1"/>
        <c:lblAlgn val="ctr"/>
        <c:lblOffset val="100"/>
        <c:noMultiLvlLbl val="0"/>
      </c:catAx>
      <c:spPr>
        <a:solidFill>
          <a:sysClr val="window" lastClr="FFFFFF"/>
        </a:solidFill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974912510936134"/>
          <c:y val="0.11444444444444445"/>
          <c:w val="0.333584208223972"/>
          <c:h val="0.87296296296296294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340503697486959E-2"/>
          <c:y val="6.7606380842180958E-2"/>
          <c:w val="0.44932571677582767"/>
          <c:h val="0.7910348228514406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'Harmonogram_Pregoła i Niemen'!$K$4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Niemen'!$K$5</c:f>
            </c:numRef>
          </c:val>
          <c:extLst>
            <c:ext xmlns:c16="http://schemas.microsoft.com/office/drawing/2014/chart" uri="{C3380CC4-5D6E-409C-BE32-E72D297353CC}">
              <c16:uniqueId val="{00000000-1D47-4DBC-8B17-E466A34AA2B7}"/>
            </c:ext>
          </c:extLst>
        </c:ser>
        <c:ser>
          <c:idx val="1"/>
          <c:order val="1"/>
          <c:tx>
            <c:strRef>
              <c:f>'Harmonogram_Pregoła i Niemen'!$L$4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Niemen'!$L$5</c:f>
              <c:numCache>
                <c:formatCode>0.00%</c:formatCode>
                <c:ptCount val="1"/>
                <c:pt idx="0">
                  <c:v>4.3478260869565216E-2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47-4DBC-8B17-E466A34AA2B7}"/>
            </c:ext>
          </c:extLst>
        </c:ser>
        <c:ser>
          <c:idx val="2"/>
          <c:order val="2"/>
          <c:tx>
            <c:strRef>
              <c:f>'Harmonogram_Pregoła i Niemen'!$M$4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'Harmonogram_Pregoła i Niemen'!$M$5</c:f>
            </c:numRef>
          </c:val>
          <c:extLst>
            <c:ext xmlns:c16="http://schemas.microsoft.com/office/drawing/2014/chart" uri="{C3380CC4-5D6E-409C-BE32-E72D297353CC}">
              <c16:uniqueId val="{00000002-1D47-4DBC-8B17-E466A34AA2B7}"/>
            </c:ext>
          </c:extLst>
        </c:ser>
        <c:ser>
          <c:idx val="3"/>
          <c:order val="3"/>
          <c:tx>
            <c:strRef>
              <c:f>'Harmonogram_Pregoła i Niemen'!$N$4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Niemen'!$N$5</c:f>
              <c:numCache>
                <c:formatCode>0.00%</c:formatCode>
                <c:ptCount val="1"/>
                <c:pt idx="0">
                  <c:v>0.52173913043478259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D47-4DBC-8B17-E466A34AA2B7}"/>
            </c:ext>
          </c:extLst>
        </c:ser>
        <c:ser>
          <c:idx val="4"/>
          <c:order val="4"/>
          <c:tx>
            <c:strRef>
              <c:f>'Harmonogram_Pregoła i Niemen'!$O$4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Niemen'!$O$5</c:f>
            </c:numRef>
          </c:val>
          <c:extLst>
            <c:ext xmlns:c16="http://schemas.microsoft.com/office/drawing/2014/chart" uri="{C3380CC4-5D6E-409C-BE32-E72D297353CC}">
              <c16:uniqueId val="{00000004-1D47-4DBC-8B17-E466A34AA2B7}"/>
            </c:ext>
          </c:extLst>
        </c:ser>
        <c:ser>
          <c:idx val="5"/>
          <c:order val="5"/>
          <c:tx>
            <c:strRef>
              <c:f>'Harmonogram_Pregoła i Niemen'!$P$4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Niemen'!$P$5</c:f>
              <c:numCache>
                <c:formatCode>0.00%</c:formatCode>
                <c:ptCount val="1"/>
                <c:pt idx="0">
                  <c:v>0.28428093645484948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D47-4DBC-8B17-E466A34AA2B7}"/>
            </c:ext>
          </c:extLst>
        </c:ser>
        <c:ser>
          <c:idx val="6"/>
          <c:order val="6"/>
          <c:tx>
            <c:strRef>
              <c:f>'Harmonogram_Pregoła i Niemen'!$Q$4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Niemen'!$Q$5</c:f>
              <c:numCache>
                <c:formatCode>0.00%</c:formatCode>
                <c:ptCount val="1"/>
                <c:pt idx="0">
                  <c:v>0.15050167224080269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D47-4DBC-8B17-E466A34AA2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268359578715467"/>
          <c:y val="6.8157164177495649E-2"/>
          <c:w val="0.41731640421284533"/>
          <c:h val="0.87613071014133459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340503697486959E-2"/>
          <c:y val="7.0539488227681468E-2"/>
          <c:w val="0.46469870852747114"/>
          <c:h val="0.7819688545689845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'Harmonogram_Pregoła i Niemen'!$K$4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Niemen'!$K$11</c:f>
            </c:numRef>
          </c:val>
          <c:extLst>
            <c:ext xmlns:c16="http://schemas.microsoft.com/office/drawing/2014/chart" uri="{C3380CC4-5D6E-409C-BE32-E72D297353CC}">
              <c16:uniqueId val="{00000000-5955-4D47-9F9A-EE6D2F56930F}"/>
            </c:ext>
          </c:extLst>
        </c:ser>
        <c:ser>
          <c:idx val="1"/>
          <c:order val="1"/>
          <c:tx>
            <c:strRef>
              <c:f>'Harmonogram_Pregoła i Niemen'!$L$4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Niemen'!$L$11</c:f>
              <c:numCache>
                <c:formatCode>0.00%</c:formatCode>
                <c:ptCount val="1"/>
                <c:pt idx="0">
                  <c:v>6.5040650406504072E-2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55-4D47-9F9A-EE6D2F56930F}"/>
            </c:ext>
          </c:extLst>
        </c:ser>
        <c:ser>
          <c:idx val="2"/>
          <c:order val="2"/>
          <c:tx>
            <c:strRef>
              <c:f>'Harmonogram_Pregoła i Niemen'!$M$4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'Harmonogram_Pregoła i Niemen'!$M$11</c:f>
            </c:numRef>
          </c:val>
          <c:extLst>
            <c:ext xmlns:c16="http://schemas.microsoft.com/office/drawing/2014/chart" uri="{C3380CC4-5D6E-409C-BE32-E72D297353CC}">
              <c16:uniqueId val="{00000002-5955-4D47-9F9A-EE6D2F56930F}"/>
            </c:ext>
          </c:extLst>
        </c:ser>
        <c:ser>
          <c:idx val="3"/>
          <c:order val="3"/>
          <c:tx>
            <c:strRef>
              <c:f>'Harmonogram_Pregoła i Niemen'!$N$4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Niemen'!$N$11</c:f>
              <c:numCache>
                <c:formatCode>0.00%</c:formatCode>
                <c:ptCount val="1"/>
                <c:pt idx="0">
                  <c:v>0.49593495934959347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55-4D47-9F9A-EE6D2F56930F}"/>
            </c:ext>
          </c:extLst>
        </c:ser>
        <c:ser>
          <c:idx val="4"/>
          <c:order val="4"/>
          <c:tx>
            <c:strRef>
              <c:f>'Harmonogram_Pregoła i Niemen'!$O$4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Niemen'!$O$11</c:f>
            </c:numRef>
          </c:val>
          <c:extLst>
            <c:ext xmlns:c16="http://schemas.microsoft.com/office/drawing/2014/chart" uri="{C3380CC4-5D6E-409C-BE32-E72D297353CC}">
              <c16:uniqueId val="{00000004-5955-4D47-9F9A-EE6D2F56930F}"/>
            </c:ext>
          </c:extLst>
        </c:ser>
        <c:ser>
          <c:idx val="5"/>
          <c:order val="5"/>
          <c:tx>
            <c:strRef>
              <c:f>'Harmonogram_Pregoła i Niemen'!$P$4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Niemen'!$P$11</c:f>
              <c:numCache>
                <c:formatCode>0.00%</c:formatCode>
                <c:ptCount val="1"/>
                <c:pt idx="0">
                  <c:v>0.12601626016260162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955-4D47-9F9A-EE6D2F56930F}"/>
            </c:ext>
          </c:extLst>
        </c:ser>
        <c:ser>
          <c:idx val="6"/>
          <c:order val="6"/>
          <c:tx>
            <c:strRef>
              <c:f>'Harmonogram_Pregoła i Niemen'!$Q$4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Niemen'!$Q$11</c:f>
              <c:numCache>
                <c:formatCode>0.00%</c:formatCode>
                <c:ptCount val="1"/>
                <c:pt idx="0">
                  <c:v>0.31300813008130079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955-4D47-9F9A-EE6D2F5693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27376635271736"/>
          <c:y val="0.11831698941301753"/>
          <c:w val="0.40188934472118293"/>
          <c:h val="0.76336551623847293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explosion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642-4BDE-9C60-1BFEE99730D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642-4BDE-9C60-1BFEE99730D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642-4BDE-9C60-1BFEE99730D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642-4BDE-9C60-1BFEE99730D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5642-4BDE-9C60-1BFEE99730D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5642-4BDE-9C60-1BFEE99730D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5642-4BDE-9C60-1BFEE99730D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5642-4BDE-9C60-1BFEE99730DF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5642-4BDE-9C60-1BFEE99730DF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5642-4BDE-9C60-1BFEE99730DF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5642-4BDE-9C60-1BFEE99730DF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5642-4BDE-9C60-1BFEE99730DF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5642-4BDE-9C60-1BFEE99730DF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5642-4BDE-9C60-1BFEE99730DF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5642-4BDE-9C60-1BFEE99730DF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F-5642-4BDE-9C60-1BFEE99730DF}"/>
              </c:ext>
            </c:extLst>
          </c:dPt>
          <c:dLbls>
            <c:dLbl>
              <c:idx val="0"/>
              <c:layout>
                <c:manualLayout>
                  <c:x val="3.04941087321349E-3"/>
                  <c:y val="-2.0356770063566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42-4BDE-9C60-1BFEE99730DF}"/>
                </c:ext>
              </c:extLst>
            </c:dLbl>
            <c:dLbl>
              <c:idx val="1"/>
              <c:layout>
                <c:manualLayout>
                  <c:x val="2.0172099853553581E-2"/>
                  <c:y val="-2.6270332559706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42-4BDE-9C60-1BFEE99730DF}"/>
                </c:ext>
              </c:extLst>
            </c:dLbl>
            <c:dLbl>
              <c:idx val="2"/>
              <c:layout>
                <c:manualLayout>
                  <c:x val="5.2981362448923782E-3"/>
                  <c:y val="-6.91490677989389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42-4BDE-9C60-1BFEE99730DF}"/>
                </c:ext>
              </c:extLst>
            </c:dLbl>
            <c:dLbl>
              <c:idx val="3"/>
              <c:layout>
                <c:manualLayout>
                  <c:x val="1.1388014612693207E-2"/>
                  <c:y val="-2.41801554568002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642-4BDE-9C60-1BFEE99730DF}"/>
                </c:ext>
              </c:extLst>
            </c:dLbl>
            <c:dLbl>
              <c:idx val="4"/>
              <c:layout>
                <c:manualLayout>
                  <c:x val="1.3254987086661226E-2"/>
                  <c:y val="2.1085321586617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642-4BDE-9C60-1BFEE99730DF}"/>
                </c:ext>
              </c:extLst>
            </c:dLbl>
            <c:dLbl>
              <c:idx val="5"/>
              <c:layout>
                <c:manualLayout>
                  <c:x val="-1.9202952597393392E-3"/>
                  <c:y val="1.9499811091013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642-4BDE-9C60-1BFEE99730DF}"/>
                </c:ext>
              </c:extLst>
            </c:dLbl>
            <c:dLbl>
              <c:idx val="6"/>
              <c:layout>
                <c:manualLayout>
                  <c:x val="1.1125113029681442E-2"/>
                  <c:y val="4.5714026282803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642-4BDE-9C60-1BFEE99730DF}"/>
                </c:ext>
              </c:extLst>
            </c:dLbl>
            <c:dLbl>
              <c:idx val="7"/>
              <c:layout>
                <c:manualLayout>
                  <c:x val="-1.9682070202034867E-2"/>
                  <c:y val="9.22156442361520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642-4BDE-9C60-1BFEE99730DF}"/>
                </c:ext>
              </c:extLst>
            </c:dLbl>
            <c:dLbl>
              <c:idx val="8"/>
              <c:layout>
                <c:manualLayout>
                  <c:x val="-3.3829145244743716E-2"/>
                  <c:y val="-1.31032105564563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642-4BDE-9C60-1BFEE99730DF}"/>
                </c:ext>
              </c:extLst>
            </c:dLbl>
            <c:dLbl>
              <c:idx val="10"/>
              <c:layout>
                <c:manualLayout>
                  <c:x val="7.6181836549237296E-4"/>
                  <c:y val="-3.42148371592842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5642-4BDE-9C60-1BFEE99730DF}"/>
                </c:ext>
              </c:extLst>
            </c:dLbl>
            <c:dLbl>
              <c:idx val="11"/>
              <c:layout>
                <c:manualLayout>
                  <c:x val="3.4324574672036745E-3"/>
                  <c:y val="-3.52721039589828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5642-4BDE-9C60-1BFEE99730DF}"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'Jednostki_Pregoła (2)'!$A$4:$A$19</c:f>
              <c:strCache>
                <c:ptCount val="12"/>
                <c:pt idx="0">
                  <c:v>PGWWP: RZGW</c:v>
                </c:pt>
                <c:pt idx="1">
                  <c:v>PGWWP: ZZ; właściciel urządzenia wodnego</c:v>
                </c:pt>
                <c:pt idx="2">
                  <c:v>gmina lub przedsiębiorstwo wodociągowo-kanalizacyjne</c:v>
                </c:pt>
                <c:pt idx="3">
                  <c:v>Inspekcja Ochrony Środowiska</c:v>
                </c:pt>
                <c:pt idx="4">
                  <c:v>IMGW</c:v>
                </c:pt>
                <c:pt idx="5">
                  <c:v>województwo, powiat i gmina</c:v>
                </c:pt>
                <c:pt idx="6">
                  <c:v>organy właściwe w sprawach pozwoleń wodnoprawnych</c:v>
                </c:pt>
                <c:pt idx="7">
                  <c:v>sprawujący zarząd i sprawujący nadzór nad obszarami chronionymi</c:v>
                </c:pt>
                <c:pt idx="8">
                  <c:v>właściciel wód obowiązany do utrzymania wód</c:v>
                </c:pt>
                <c:pt idx="9">
                  <c:v>wojewódzki inspektor ochrony roślin i nasiennictwa</c:v>
                </c:pt>
                <c:pt idx="10">
                  <c:v>wojewódzkie ośrodki doradztwa rolniczego</c:v>
                </c:pt>
                <c:pt idx="11">
                  <c:v>Uniwersytet Warmińsko-Mazurski w Olsztynie</c:v>
                </c:pt>
              </c:strCache>
            </c:strRef>
          </c:cat>
          <c:val>
            <c:numRef>
              <c:f>'Jednostki_Pregoła (2)'!$E$4:$E$19</c:f>
              <c:numCache>
                <c:formatCode>0.00%</c:formatCode>
                <c:ptCount val="16"/>
                <c:pt idx="0">
                  <c:v>8.0733944954128445E-2</c:v>
                </c:pt>
                <c:pt idx="1">
                  <c:v>3.4862385321100919E-2</c:v>
                </c:pt>
                <c:pt idx="2">
                  <c:v>0.15229357798165138</c:v>
                </c:pt>
                <c:pt idx="3">
                  <c:v>9.5412844036697253E-2</c:v>
                </c:pt>
                <c:pt idx="4">
                  <c:v>7.3394495412844041E-3</c:v>
                </c:pt>
                <c:pt idx="5">
                  <c:v>9.3577981651376152E-2</c:v>
                </c:pt>
                <c:pt idx="6">
                  <c:v>3.669724770642202E-3</c:v>
                </c:pt>
                <c:pt idx="7">
                  <c:v>0.37798165137614681</c:v>
                </c:pt>
                <c:pt idx="8">
                  <c:v>1.1009174311926606E-2</c:v>
                </c:pt>
                <c:pt idx="9">
                  <c:v>4.4036697247706424E-2</c:v>
                </c:pt>
                <c:pt idx="10">
                  <c:v>9.5412844036697253E-2</c:v>
                </c:pt>
                <c:pt idx="11">
                  <c:v>3.669724770642202E-3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5642-4BDE-9C60-1BFEE99730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2"/>
        <c:delete val="1"/>
      </c:legendEntry>
      <c:legendEntry>
        <c:idx val="13"/>
        <c:delete val="1"/>
      </c:legendEntry>
      <c:legendEntry>
        <c:idx val="14"/>
        <c:delete val="1"/>
      </c:legendEntry>
      <c:legendEntry>
        <c:idx val="15"/>
        <c:delete val="1"/>
      </c:legendEntry>
      <c:layout>
        <c:manualLayout>
          <c:xMode val="edge"/>
          <c:yMode val="edge"/>
          <c:x val="0.54912416354395988"/>
          <c:y val="4.8969291840591685E-2"/>
          <c:w val="0.43735414499877207"/>
          <c:h val="0.95103071978280651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EE7-446C-B616-D98A3DC28AF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EE7-446C-B616-D98A3DC28AF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EE7-446C-B616-D98A3DC28AF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EE7-446C-B616-D98A3DC28AFD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Niemen_Presje!$C$8:$C$11</c:f>
              <c:strCache>
                <c:ptCount val="4"/>
                <c:pt idx="0">
                  <c:v>RWC (presje skumulowane)</c:v>
                </c:pt>
                <c:pt idx="1">
                  <c:v>RWP (presje fizykochemiczne i chemiczne)</c:v>
                </c:pt>
                <c:pt idx="2">
                  <c:v>RWHM (presje hydromorfologiczne)</c:v>
                </c:pt>
                <c:pt idx="3">
                  <c:v>RWH (presje hydrologiczne)</c:v>
                </c:pt>
              </c:strCache>
            </c:strRef>
          </c:cat>
          <c:val>
            <c:numRef>
              <c:f>Niemen_Presje!$D$8:$D$11</c:f>
              <c:numCache>
                <c:formatCode>0%</c:formatCode>
                <c:ptCount val="4"/>
                <c:pt idx="0">
                  <c:v>0.62</c:v>
                </c:pt>
                <c:pt idx="1">
                  <c:v>0.2</c:v>
                </c:pt>
                <c:pt idx="2">
                  <c:v>0.16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EE7-446C-B616-D98A3DC28AF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760-4298-85BA-2D9B635DEE5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760-4298-85BA-2D9B635DEE5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760-4298-85BA-2D9B635DEE52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Niemen_Presje!$C$24:$C$26</c:f>
              <c:strCache>
                <c:ptCount val="3"/>
                <c:pt idx="0">
                  <c:v>LWC (presje skumulowane)</c:v>
                </c:pt>
                <c:pt idx="1">
                  <c:v>LWP (presje fizykochemiczne i chemiczne)</c:v>
                </c:pt>
                <c:pt idx="2">
                  <c:v>LWHM (presje hydromorfologiczne)</c:v>
                </c:pt>
              </c:strCache>
            </c:strRef>
          </c:cat>
          <c:val>
            <c:numRef>
              <c:f>Niemen_Presje!$D$24:$D$26</c:f>
              <c:numCache>
                <c:formatCode>0%</c:formatCode>
                <c:ptCount val="3"/>
                <c:pt idx="0">
                  <c:v>0.57999999999999996</c:v>
                </c:pt>
                <c:pt idx="1">
                  <c:v>0.41</c:v>
                </c:pt>
                <c:pt idx="2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760-4298-85BA-2D9B635DEE5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'Harmonogram_Pregoła i Niemen'!$C$28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Niemen'!$C$33</c:f>
              <c:numCache>
                <c:formatCode>0.00%</c:formatCode>
                <c:ptCount val="1"/>
                <c:pt idx="0">
                  <c:v>3.0769230769230771E-2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53-4C08-9A0A-1C51F4873FA1}"/>
            </c:ext>
          </c:extLst>
        </c:ser>
        <c:ser>
          <c:idx val="1"/>
          <c:order val="1"/>
          <c:tx>
            <c:strRef>
              <c:f>'Harmonogram_Pregoła i Niemen'!$D$28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'Harmonogram_Pregoła i Niemen'!$D$33</c:f>
            </c:numRef>
          </c:val>
          <c:extLst>
            <c:ext xmlns:c16="http://schemas.microsoft.com/office/drawing/2014/chart" uri="{C3380CC4-5D6E-409C-BE32-E72D297353CC}">
              <c16:uniqueId val="{00000001-1653-4C08-9A0A-1C51F4873FA1}"/>
            </c:ext>
          </c:extLst>
        </c:ser>
        <c:ser>
          <c:idx val="2"/>
          <c:order val="2"/>
          <c:tx>
            <c:strRef>
              <c:f>'Harmonogram_Pregoła i Niemen'!$E$28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Niemen'!$E$33</c:f>
              <c:numCache>
                <c:formatCode>0.00%</c:formatCode>
                <c:ptCount val="1"/>
                <c:pt idx="0">
                  <c:v>0.27384615384615385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53-4C08-9A0A-1C51F4873FA1}"/>
            </c:ext>
          </c:extLst>
        </c:ser>
        <c:ser>
          <c:idx val="3"/>
          <c:order val="3"/>
          <c:tx>
            <c:strRef>
              <c:f>'Harmonogram_Pregoła i Niemen'!$F$28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'Harmonogram_Pregoła i Niemen'!$F$33</c:f>
            </c:numRef>
          </c:val>
          <c:extLst>
            <c:ext xmlns:c16="http://schemas.microsoft.com/office/drawing/2014/chart" uri="{C3380CC4-5D6E-409C-BE32-E72D297353CC}">
              <c16:uniqueId val="{00000003-1653-4C08-9A0A-1C51F4873FA1}"/>
            </c:ext>
          </c:extLst>
        </c:ser>
        <c:ser>
          <c:idx val="4"/>
          <c:order val="4"/>
          <c:tx>
            <c:strRef>
              <c:f>'Harmonogram_Pregoła i Niemen'!$G$28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Niemen'!$G$33</c:f>
              <c:numCache>
                <c:formatCode>0.00%</c:formatCode>
                <c:ptCount val="1"/>
                <c:pt idx="0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653-4C08-9A0A-1C51F4873FA1}"/>
            </c:ext>
          </c:extLst>
        </c:ser>
        <c:ser>
          <c:idx val="5"/>
          <c:order val="5"/>
          <c:tx>
            <c:strRef>
              <c:f>'Harmonogram_Pregoła i Niemen'!$H$28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Niemen'!$H$33</c:f>
              <c:numCache>
                <c:formatCode>0.00%</c:formatCode>
                <c:ptCount val="1"/>
                <c:pt idx="0">
                  <c:v>0.13538461538461538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653-4C08-9A0A-1C51F4873F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5472448"/>
        <c:axId val="1025468512"/>
      </c:barChart>
      <c:valAx>
        <c:axId val="1025468512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25472448"/>
        <c:crosses val="autoZero"/>
        <c:crossBetween val="between"/>
      </c:valAx>
      <c:catAx>
        <c:axId val="1025472448"/>
        <c:scaling>
          <c:orientation val="minMax"/>
        </c:scaling>
        <c:delete val="1"/>
        <c:axPos val="l"/>
        <c:majorTickMark val="out"/>
        <c:minorTickMark val="none"/>
        <c:tickLblPos val="nextTo"/>
        <c:crossAx val="1025468512"/>
        <c:crosses val="autoZero"/>
        <c:auto val="1"/>
        <c:lblAlgn val="ctr"/>
        <c:lblOffset val="100"/>
        <c:noMultiLvlLbl val="0"/>
      </c:catAx>
      <c:spPr>
        <a:solidFill>
          <a:sysClr val="window" lastClr="FFFFFF"/>
        </a:solidFill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974912510936134"/>
          <c:y val="0.11444444444444445"/>
          <c:w val="0.333584208223972"/>
          <c:h val="0.859074074074074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98275902108588E-2"/>
          <c:y val="5.5475472851963484E-2"/>
          <c:w val="0.49098958280610222"/>
          <c:h val="0.8285303566393855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'Harmonogram_Pregoła i Niemen'!$K$4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Niemen'!$K$16</c:f>
            </c:numRef>
          </c:val>
          <c:extLst>
            <c:ext xmlns:c16="http://schemas.microsoft.com/office/drawing/2014/chart" uri="{C3380CC4-5D6E-409C-BE32-E72D297353CC}">
              <c16:uniqueId val="{00000000-6116-4217-AE72-7368245A27E5}"/>
            </c:ext>
          </c:extLst>
        </c:ser>
        <c:ser>
          <c:idx val="1"/>
          <c:order val="1"/>
          <c:tx>
            <c:strRef>
              <c:f>'Harmonogram_Pregoła i Niemen'!$L$4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Niemen'!$L$16</c:f>
              <c:numCache>
                <c:formatCode>0.00%</c:formatCode>
                <c:ptCount val="1"/>
                <c:pt idx="0">
                  <c:v>2.2222222222222223E-2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16-4217-AE72-7368245A27E5}"/>
            </c:ext>
          </c:extLst>
        </c:ser>
        <c:ser>
          <c:idx val="2"/>
          <c:order val="2"/>
          <c:tx>
            <c:strRef>
              <c:f>'Harmonogram_Pregoła i Niemen'!$M$4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'Harmonogram_Pregoła i Niemen'!$M$16</c:f>
            </c:numRef>
          </c:val>
          <c:extLst>
            <c:ext xmlns:c16="http://schemas.microsoft.com/office/drawing/2014/chart" uri="{C3380CC4-5D6E-409C-BE32-E72D297353CC}">
              <c16:uniqueId val="{00000002-6116-4217-AE72-7368245A27E5}"/>
            </c:ext>
          </c:extLst>
        </c:ser>
        <c:ser>
          <c:idx val="3"/>
          <c:order val="3"/>
          <c:tx>
            <c:strRef>
              <c:f>'Harmonogram_Pregoła i Niemen'!$N$4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Niemen'!$N$16</c:f>
              <c:numCache>
                <c:formatCode>0.00%</c:formatCode>
                <c:ptCount val="1"/>
                <c:pt idx="0">
                  <c:v>0.31666666666666665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16-4217-AE72-7368245A27E5}"/>
            </c:ext>
          </c:extLst>
        </c:ser>
        <c:ser>
          <c:idx val="4"/>
          <c:order val="4"/>
          <c:tx>
            <c:strRef>
              <c:f>'Harmonogram_Pregoła i Niemen'!$O$4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Niemen'!$O$16</c:f>
            </c:numRef>
          </c:val>
          <c:extLst>
            <c:ext xmlns:c16="http://schemas.microsoft.com/office/drawing/2014/chart" uri="{C3380CC4-5D6E-409C-BE32-E72D297353CC}">
              <c16:uniqueId val="{00000004-6116-4217-AE72-7368245A27E5}"/>
            </c:ext>
          </c:extLst>
        </c:ser>
        <c:ser>
          <c:idx val="5"/>
          <c:order val="5"/>
          <c:tx>
            <c:strRef>
              <c:f>'Harmonogram_Pregoła i Niemen'!$P$4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Niemen'!$P$16</c:f>
              <c:numCache>
                <c:formatCode>0.00%</c:formatCode>
                <c:ptCount val="1"/>
                <c:pt idx="0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116-4217-AE72-7368245A27E5}"/>
            </c:ext>
          </c:extLst>
        </c:ser>
        <c:ser>
          <c:idx val="6"/>
          <c:order val="6"/>
          <c:tx>
            <c:strRef>
              <c:f>'Harmonogram_Pregoła i Niemen'!$Q$4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Niemen'!$Q$16</c:f>
              <c:numCache>
                <c:formatCode>0.00%</c:formatCode>
                <c:ptCount val="1"/>
                <c:pt idx="0">
                  <c:v>6.1111111111111109E-2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16-4217-AE72-7368245A27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543024739619777"/>
          <c:y val="0.10158132972782319"/>
          <c:w val="0.38213394578486032"/>
          <c:h val="0.86497868326097116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98275902108588E-2"/>
          <c:y val="6.3822798307622233E-2"/>
          <c:w val="0.50107272306119388"/>
          <c:h val="0.8027295325037131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'Harmonogram_Pregoła i Niemen'!$K$4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Niemen'!$K$21</c:f>
            </c:numRef>
          </c:val>
          <c:extLst>
            <c:ext xmlns:c16="http://schemas.microsoft.com/office/drawing/2014/chart" uri="{C3380CC4-5D6E-409C-BE32-E72D297353CC}">
              <c16:uniqueId val="{00000000-75FB-480B-A58C-50E159856225}"/>
            </c:ext>
          </c:extLst>
        </c:ser>
        <c:ser>
          <c:idx val="1"/>
          <c:order val="1"/>
          <c:tx>
            <c:strRef>
              <c:f>'Harmonogram_Pregoła i Niemen'!$L$4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Niemen'!$L$21</c:f>
              <c:numCache>
                <c:formatCode>0.00%</c:formatCode>
                <c:ptCount val="1"/>
                <c:pt idx="0">
                  <c:v>4.1379310344827586E-2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FB-480B-A58C-50E159856225}"/>
            </c:ext>
          </c:extLst>
        </c:ser>
        <c:ser>
          <c:idx val="2"/>
          <c:order val="2"/>
          <c:tx>
            <c:strRef>
              <c:f>'Harmonogram_Pregoła i Niemen'!$M$4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'Harmonogram_Pregoła i Niemen'!$M$21</c:f>
            </c:numRef>
          </c:val>
          <c:extLst>
            <c:ext xmlns:c16="http://schemas.microsoft.com/office/drawing/2014/chart" uri="{C3380CC4-5D6E-409C-BE32-E72D297353CC}">
              <c16:uniqueId val="{00000002-75FB-480B-A58C-50E159856225}"/>
            </c:ext>
          </c:extLst>
        </c:ser>
        <c:ser>
          <c:idx val="3"/>
          <c:order val="3"/>
          <c:tx>
            <c:strRef>
              <c:f>'Harmonogram_Pregoła i Niemen'!$N$4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Niemen'!$N$21</c:f>
              <c:numCache>
                <c:formatCode>0.00%</c:formatCode>
                <c:ptCount val="1"/>
                <c:pt idx="0">
                  <c:v>0.22068965517241379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FB-480B-A58C-50E159856225}"/>
            </c:ext>
          </c:extLst>
        </c:ser>
        <c:ser>
          <c:idx val="4"/>
          <c:order val="4"/>
          <c:tx>
            <c:strRef>
              <c:f>'Harmonogram_Pregoła i Niemen'!$O$4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Niemen'!$O$21</c:f>
            </c:numRef>
          </c:val>
          <c:extLst>
            <c:ext xmlns:c16="http://schemas.microsoft.com/office/drawing/2014/chart" uri="{C3380CC4-5D6E-409C-BE32-E72D297353CC}">
              <c16:uniqueId val="{00000004-75FB-480B-A58C-50E159856225}"/>
            </c:ext>
          </c:extLst>
        </c:ser>
        <c:ser>
          <c:idx val="5"/>
          <c:order val="5"/>
          <c:tx>
            <c:strRef>
              <c:f>'Harmonogram_Pregoła i Niemen'!$P$4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Niemen'!$P$21</c:f>
              <c:numCache>
                <c:formatCode>0.00%</c:formatCode>
                <c:ptCount val="1"/>
                <c:pt idx="0">
                  <c:v>0.51034482758620692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5FB-480B-A58C-50E159856225}"/>
            </c:ext>
          </c:extLst>
        </c:ser>
        <c:ser>
          <c:idx val="6"/>
          <c:order val="6"/>
          <c:tx>
            <c:strRef>
              <c:f>'Harmonogram_Pregoła i Niemen'!$Q$4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'Harmonogram_Pregoła i Niemen'!$Q$21</c:f>
              <c:numCache>
                <c:formatCode>0.00%</c:formatCode>
                <c:ptCount val="1"/>
                <c:pt idx="0">
                  <c:v>0.22758620689655173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5FB-480B-A58C-50E159856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055495777883507"/>
          <c:y val="0.20823521374277684"/>
          <c:w val="0.36700923540222297"/>
          <c:h val="0.63745073434818045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659831635781376E-2"/>
          <c:y val="0.15961508294371823"/>
          <c:w val="0.3633946114343598"/>
          <c:h val="0.80845897794026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FFC-473D-BE87-53CF68ECD51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FFC-473D-BE87-53CF68ECD51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FFC-473D-BE87-53CF68ECD51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FFC-473D-BE87-53CF68ECD51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9FFC-473D-BE87-53CF68ECD51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9FFC-473D-BE87-53CF68ECD51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9FFC-473D-BE87-53CF68ECD51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9FFC-473D-BE87-53CF68ECD51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9FFC-473D-BE87-53CF68ECD519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9FFC-473D-BE87-53CF68ECD519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9FFC-473D-BE87-53CF68ECD519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9FFC-473D-BE87-53CF68ECD519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9FFC-473D-BE87-53CF68ECD519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9FFC-473D-BE87-53CF68ECD519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9FFC-473D-BE87-53CF68ECD519}"/>
              </c:ext>
            </c:extLst>
          </c:dPt>
          <c:dLbls>
            <c:dLbl>
              <c:idx val="0"/>
              <c:layout>
                <c:manualLayout>
                  <c:x val="3.04941087321349E-3"/>
                  <c:y val="-2.0356770063566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FC-473D-BE87-53CF68ECD519}"/>
                </c:ext>
              </c:extLst>
            </c:dLbl>
            <c:dLbl>
              <c:idx val="1"/>
              <c:layout>
                <c:manualLayout>
                  <c:x val="2.0172099853553581E-2"/>
                  <c:y val="-2.6270332559706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FC-473D-BE87-53CF68ECD519}"/>
                </c:ext>
              </c:extLst>
            </c:dLbl>
            <c:dLbl>
              <c:idx val="2"/>
              <c:layout>
                <c:manualLayout>
                  <c:x val="5.2981362448923782E-3"/>
                  <c:y val="-6.91490677989389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FFC-473D-BE87-53CF68ECD519}"/>
                </c:ext>
              </c:extLst>
            </c:dLbl>
            <c:dLbl>
              <c:idx val="3"/>
              <c:layout>
                <c:manualLayout>
                  <c:x val="1.1388014612693207E-2"/>
                  <c:y val="-2.41801554568002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FFC-473D-BE87-53CF68ECD519}"/>
                </c:ext>
              </c:extLst>
            </c:dLbl>
            <c:dLbl>
              <c:idx val="4"/>
              <c:layout>
                <c:manualLayout>
                  <c:x val="1.3254987086661226E-2"/>
                  <c:y val="2.1085321586617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FFC-473D-BE87-53CF68ECD519}"/>
                </c:ext>
              </c:extLst>
            </c:dLbl>
            <c:dLbl>
              <c:idx val="5"/>
              <c:layout>
                <c:manualLayout>
                  <c:x val="-1.9202952597393392E-3"/>
                  <c:y val="1.9499811091013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FFC-473D-BE87-53CF68ECD519}"/>
                </c:ext>
              </c:extLst>
            </c:dLbl>
            <c:dLbl>
              <c:idx val="6"/>
              <c:layout>
                <c:manualLayout>
                  <c:x val="1.1125113029681442E-2"/>
                  <c:y val="4.5714026282803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FFC-473D-BE87-53CF68ECD519}"/>
                </c:ext>
              </c:extLst>
            </c:dLbl>
            <c:dLbl>
              <c:idx val="7"/>
              <c:layout>
                <c:manualLayout>
                  <c:x val="-1.9682070202034867E-2"/>
                  <c:y val="9.22156442361520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FFC-473D-BE87-53CF68ECD519}"/>
                </c:ext>
              </c:extLst>
            </c:dLbl>
            <c:dLbl>
              <c:idx val="8"/>
              <c:layout>
                <c:manualLayout>
                  <c:x val="-3.3829145244743716E-2"/>
                  <c:y val="-1.31032105564563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FFC-473D-BE87-53CF68ECD519}"/>
                </c:ext>
              </c:extLst>
            </c:dLbl>
            <c:dLbl>
              <c:idx val="10"/>
              <c:layout>
                <c:manualLayout>
                  <c:x val="1.7903864460053494E-2"/>
                  <c:y val="-7.2641686791122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FFC-473D-BE87-53CF68ECD519}"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Jednostki_Niemno!$A$4:$A$18</c:f>
              <c:strCache>
                <c:ptCount val="11"/>
                <c:pt idx="0">
                  <c:v>PGWWP: RZGW</c:v>
                </c:pt>
                <c:pt idx="1">
                  <c:v>PGWWP: ZZ, wlaściciel urządzenia wodnego</c:v>
                </c:pt>
                <c:pt idx="2">
                  <c:v>gmina lub przedsiębiorstwo wodociągowo-kanalizacyjne</c:v>
                </c:pt>
                <c:pt idx="3">
                  <c:v>Inspekcja Ochrony Środowiska</c:v>
                </c:pt>
                <c:pt idx="4">
                  <c:v>IMGW</c:v>
                </c:pt>
                <c:pt idx="5">
                  <c:v>województwo, powiat i gmina</c:v>
                </c:pt>
                <c:pt idx="6">
                  <c:v>organy właściwe w sprawach pozwoleń wodnoprawnych</c:v>
                </c:pt>
                <c:pt idx="7">
                  <c:v>sprawujący zarząd i sprawujący nadzór nad obszarami chronionymi</c:v>
                </c:pt>
                <c:pt idx="8">
                  <c:v>wojewódzki inspektor ochrony roślin i nasiennictwa</c:v>
                </c:pt>
                <c:pt idx="9">
                  <c:v>wojewódzkie ośrodki doradztwa rolniczego</c:v>
                </c:pt>
                <c:pt idx="10">
                  <c:v>właściciel wód obowiązany do utrzymania wód</c:v>
                </c:pt>
              </c:strCache>
            </c:strRef>
          </c:cat>
          <c:val>
            <c:numRef>
              <c:f>Jednostki_Niemno!$E$4:$E$18</c:f>
              <c:numCache>
                <c:formatCode>0.00%</c:formatCode>
                <c:ptCount val="15"/>
                <c:pt idx="0">
                  <c:v>0.08</c:v>
                </c:pt>
                <c:pt idx="1">
                  <c:v>2.7692307692307693E-2</c:v>
                </c:pt>
                <c:pt idx="2">
                  <c:v>6.7692307692307691E-2</c:v>
                </c:pt>
                <c:pt idx="3">
                  <c:v>3.0769230769230771E-2</c:v>
                </c:pt>
                <c:pt idx="4">
                  <c:v>3.0769230769230769E-3</c:v>
                </c:pt>
                <c:pt idx="5">
                  <c:v>8.615384615384615E-2</c:v>
                </c:pt>
                <c:pt idx="6">
                  <c:v>6.1538461538461538E-3</c:v>
                </c:pt>
                <c:pt idx="7">
                  <c:v>0.61230769230769233</c:v>
                </c:pt>
                <c:pt idx="8">
                  <c:v>5.2307692307692305E-2</c:v>
                </c:pt>
                <c:pt idx="9">
                  <c:v>3.0769230769230771E-2</c:v>
                </c:pt>
                <c:pt idx="10">
                  <c:v>3.0769230769230769E-3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9FFC-473D-BE87-53CF68ECD5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1"/>
        <c:delete val="1"/>
      </c:legendEntry>
      <c:legendEntry>
        <c:idx val="12"/>
        <c:delete val="1"/>
      </c:legendEntry>
      <c:legendEntry>
        <c:idx val="13"/>
        <c:delete val="1"/>
      </c:legendEntry>
      <c:legendEntry>
        <c:idx val="14"/>
        <c:delete val="1"/>
      </c:legendEntry>
      <c:layout>
        <c:manualLayout>
          <c:xMode val="edge"/>
          <c:yMode val="edge"/>
          <c:x val="0.54912416354395988"/>
          <c:y val="4.8969291840591685E-2"/>
          <c:w val="0.44438834819864925"/>
          <c:h val="0.90206141631881664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[warszawa.xlsx]Szczecin!$B$68</c:f>
              <c:strCache>
                <c:ptCount val="1"/>
                <c:pt idx="0">
                  <c:v>działania planowane do wdrożenia do 2027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[warszawa.xlsx]Szczecin!$C$68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22-493B-A598-72FD2E9E359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96402176"/>
        <c:axId val="137607936"/>
      </c:barChart>
      <c:catAx>
        <c:axId val="196402176"/>
        <c:scaling>
          <c:orientation val="minMax"/>
        </c:scaling>
        <c:delete val="1"/>
        <c:axPos val="l"/>
        <c:majorTickMark val="out"/>
        <c:minorTickMark val="none"/>
        <c:tickLblPos val="nextTo"/>
        <c:crossAx val="137607936"/>
        <c:crosses val="autoZero"/>
        <c:auto val="1"/>
        <c:lblAlgn val="ctr"/>
        <c:lblOffset val="100"/>
        <c:noMultiLvlLbl val="0"/>
      </c:catAx>
      <c:valAx>
        <c:axId val="137607936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1964021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0451640713699317"/>
          <c:y val="0.22068678915135609"/>
          <c:w val="0.37881677333735458"/>
          <c:h val="0.6234412365121027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52777777777778E-2"/>
          <c:y val="5.0925925925925923E-2"/>
          <c:w val="0.56456955380577423"/>
          <c:h val="0.833094196558763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[warszawa.xlsx]Szczecin!$B$50</c:f>
              <c:strCache>
                <c:ptCount val="1"/>
                <c:pt idx="0">
                  <c:v>PSH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[warszawa.xlsx]Szczecin!$C$50</c:f>
              <c:numCache>
                <c:formatCode>0%</c:formatCode>
                <c:ptCount val="1"/>
                <c:pt idx="0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31-4F20-8223-1777E6D64AD5}"/>
            </c:ext>
          </c:extLst>
        </c:ser>
        <c:ser>
          <c:idx val="1"/>
          <c:order val="1"/>
          <c:tx>
            <c:strRef>
              <c:f>[warszawa.xlsx]Szczecin!$B$51</c:f>
              <c:strCache>
                <c:ptCount val="1"/>
                <c:pt idx="0">
                  <c:v>PGW WP (RZGW Białystok)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[warszawa.xlsx]Szczecin!$C$51</c:f>
              <c:numCache>
                <c:formatCode>0%</c:formatCode>
                <c:ptCount val="1"/>
                <c:pt idx="0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31-4F20-8223-1777E6D64AD5}"/>
            </c:ext>
          </c:extLst>
        </c:ser>
        <c:ser>
          <c:idx val="2"/>
          <c:order val="2"/>
          <c:tx>
            <c:strRef>
              <c:f>[warszawa.xlsx]Szczecin!$B$52</c:f>
              <c:strCache>
                <c:ptCount val="1"/>
                <c:pt idx="0">
                  <c:v>Wojewoda Warmińsko-Mazurski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[warszawa.xlsx]Szczecin!$C$52</c:f>
              <c:numCache>
                <c:formatCode>0%</c:formatCode>
                <c:ptCount val="1"/>
                <c:pt idx="0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31-4F20-8223-1777E6D64AD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96401152"/>
        <c:axId val="137609792"/>
      </c:barChart>
      <c:catAx>
        <c:axId val="196401152"/>
        <c:scaling>
          <c:orientation val="minMax"/>
        </c:scaling>
        <c:delete val="1"/>
        <c:axPos val="l"/>
        <c:majorTickMark val="none"/>
        <c:minorTickMark val="none"/>
        <c:tickLblPos val="nextTo"/>
        <c:crossAx val="137609792"/>
        <c:crosses val="autoZero"/>
        <c:auto val="1"/>
        <c:lblAlgn val="ctr"/>
        <c:lblOffset val="100"/>
        <c:noMultiLvlLbl val="0"/>
      </c:catAx>
      <c:valAx>
        <c:axId val="137609792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crossAx val="1964011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3611111111111107"/>
          <c:y val="4.8622776319626713E-2"/>
          <c:w val="0.34017744020702617"/>
          <c:h val="0.8515184421153601"/>
        </c:manualLayout>
      </c:layout>
      <c:overlay val="0"/>
      <c:txPr>
        <a:bodyPr/>
        <a:lstStyle/>
        <a:p>
          <a:pPr>
            <a:defRPr>
              <a:latin typeface="Roboto" panose="02000000000000000000" pitchFamily="2" charset="0"/>
              <a:ea typeface="Roboto" panose="02000000000000000000" pitchFamily="2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E56E60-771C-49EB-9ECB-4BB2B1CA9B40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20B328CA-872C-467E-A731-293305AA11DB}">
      <dgm:prSet phldrT="[Tekst]" custT="1"/>
      <dgm:spPr/>
      <dgm:t>
        <a:bodyPr/>
        <a:lstStyle/>
        <a:p>
          <a:r>
            <a:rPr lang="pl-PL" sz="1400" b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1 jcwpd z zestawem działań </a:t>
          </a:r>
          <a:r>
            <a:rPr lang="pl-PL" sz="14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(jcwpd nr 20)</a:t>
          </a:r>
        </a:p>
      </dgm:t>
    </dgm:pt>
    <dgm:pt modelId="{B8175B05-592B-4B0B-97FF-3692A346F8FF}" type="parTrans" cxnId="{46350AFA-0744-456D-98EE-1AEDB47BD602}">
      <dgm:prSet/>
      <dgm:spPr/>
      <dgm:t>
        <a:bodyPr/>
        <a:lstStyle/>
        <a:p>
          <a:endParaRPr lang="pl-PL" sz="1400"/>
        </a:p>
      </dgm:t>
    </dgm:pt>
    <dgm:pt modelId="{48D98B92-CC2E-45B6-A271-FC8D63F91D97}" type="sibTrans" cxnId="{46350AFA-0744-456D-98EE-1AEDB47BD602}">
      <dgm:prSet/>
      <dgm:spPr/>
      <dgm:t>
        <a:bodyPr/>
        <a:lstStyle/>
        <a:p>
          <a:endParaRPr lang="pl-PL" sz="1400"/>
        </a:p>
      </dgm:t>
    </dgm:pt>
    <dgm:pt modelId="{C3E519F6-1D26-4952-BC49-0B6C523F0B34}">
      <dgm:prSet phldrT="[Tekst]" custT="1"/>
      <dgm:spPr>
        <a:solidFill>
          <a:srgbClr val="2F558D"/>
        </a:solidFill>
      </dgm:spPr>
      <dgm:t>
        <a:bodyPr/>
        <a:lstStyle/>
        <a:p>
          <a:r>
            <a:rPr lang="pl-PL" sz="1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 jcwpd bez zestawu działań </a:t>
          </a:r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(jcwpd nr 21)</a:t>
          </a:r>
        </a:p>
      </dgm:t>
    </dgm:pt>
    <dgm:pt modelId="{81F6CDE1-C408-4E9F-9DDE-4BC0A4FF74CB}" type="parTrans" cxnId="{63F0C929-7ACD-4E3A-AC86-CA68CF007EFF}">
      <dgm:prSet/>
      <dgm:spPr/>
      <dgm:t>
        <a:bodyPr/>
        <a:lstStyle/>
        <a:p>
          <a:endParaRPr lang="pl-PL" sz="1400"/>
        </a:p>
      </dgm:t>
    </dgm:pt>
    <dgm:pt modelId="{B7F60DDF-690A-41C4-A770-7ED614A9BC41}" type="sibTrans" cxnId="{63F0C929-7ACD-4E3A-AC86-CA68CF007EFF}">
      <dgm:prSet/>
      <dgm:spPr/>
      <dgm:t>
        <a:bodyPr/>
        <a:lstStyle/>
        <a:p>
          <a:endParaRPr lang="pl-PL" sz="1400"/>
        </a:p>
      </dgm:t>
    </dgm:pt>
    <dgm:pt modelId="{BBCC4915-611E-47DE-9BE8-77C1361A62EA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tIns="144000"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400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A204AF12-ED7F-4C3B-B6C2-F5A06212FA3E}" type="parTrans" cxnId="{C07612C3-2348-4C76-BB4B-44CB4F97518D}">
      <dgm:prSet/>
      <dgm:spPr/>
      <dgm:t>
        <a:bodyPr/>
        <a:lstStyle/>
        <a:p>
          <a:endParaRPr lang="pl-PL" sz="1400"/>
        </a:p>
      </dgm:t>
    </dgm:pt>
    <dgm:pt modelId="{806935F7-F508-4914-ADDA-B803CFD7CA11}" type="sibTrans" cxnId="{C07612C3-2348-4C76-BB4B-44CB4F97518D}">
      <dgm:prSet/>
      <dgm:spPr/>
      <dgm:t>
        <a:bodyPr/>
        <a:lstStyle/>
        <a:p>
          <a:endParaRPr lang="pl-PL" sz="1400"/>
        </a:p>
      </dgm:t>
    </dgm:pt>
    <dgm:pt modelId="{750343E6-678D-4274-98D4-3B5CBEBC7304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tIns="144000"/>
        <a:lstStyle/>
        <a:p>
          <a:endParaRPr lang="pl-PL" sz="1800" dirty="0">
            <a:solidFill>
              <a:schemeClr val="bg1"/>
            </a:solidFill>
          </a:endParaRPr>
        </a:p>
      </dgm:t>
    </dgm:pt>
    <dgm:pt modelId="{49F2932A-478B-4077-B3E1-914F34CF7CF1}" type="parTrans" cxnId="{BF8047F5-126C-45F7-A422-32570E6ABAED}">
      <dgm:prSet/>
      <dgm:spPr/>
      <dgm:t>
        <a:bodyPr/>
        <a:lstStyle/>
        <a:p>
          <a:endParaRPr lang="pl-PL" sz="1600"/>
        </a:p>
      </dgm:t>
    </dgm:pt>
    <dgm:pt modelId="{CDEB8EF9-151A-4234-9631-4AA19B8F956F}" type="sibTrans" cxnId="{BF8047F5-126C-45F7-A422-32570E6ABAED}">
      <dgm:prSet/>
      <dgm:spPr/>
      <dgm:t>
        <a:bodyPr/>
        <a:lstStyle/>
        <a:p>
          <a:endParaRPr lang="pl-PL" sz="1600"/>
        </a:p>
      </dgm:t>
    </dgm:pt>
    <dgm:pt modelId="{E4D1C037-4F43-4DC7-B76D-2BCEB0B3A13C}">
      <dgm:prSet phldrT="[Tekst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 tIns="180000"/>
        <a:lstStyle/>
        <a:p>
          <a:pPr>
            <a:spcBef>
              <a:spcPts val="1200"/>
            </a:spcBef>
          </a:pPr>
          <a:r>
            <a:rPr lang="pl-PL" sz="14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400" i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F7A8216B-4C99-4A97-96AE-106298C116F4}" type="sibTrans" cxnId="{360CC43A-E1F2-42EA-9738-BD1B8C464BAC}">
      <dgm:prSet/>
      <dgm:spPr/>
      <dgm:t>
        <a:bodyPr/>
        <a:lstStyle/>
        <a:p>
          <a:endParaRPr lang="pl-PL" sz="1600"/>
        </a:p>
      </dgm:t>
    </dgm:pt>
    <dgm:pt modelId="{ED94EAE7-B998-414A-9CA2-4D165B981C6A}" type="parTrans" cxnId="{360CC43A-E1F2-42EA-9738-BD1B8C464BAC}">
      <dgm:prSet/>
      <dgm:spPr/>
      <dgm:t>
        <a:bodyPr/>
        <a:lstStyle/>
        <a:p>
          <a:endParaRPr lang="pl-PL" sz="1600"/>
        </a:p>
      </dgm:t>
    </dgm:pt>
    <dgm:pt modelId="{BCEDC948-4574-4752-9EE2-CB9150FAF367}">
      <dgm:prSet phldrT="[Tekst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 tIns="180000"/>
        <a:lstStyle/>
        <a:p>
          <a:pPr>
            <a:spcBef>
              <a:spcPct val="0"/>
            </a:spcBef>
          </a:pPr>
          <a:r>
            <a:rPr lang="pl-PL" sz="14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400" i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4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4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- 2 działania podstawowe</a:t>
          </a:r>
          <a:br>
            <a:rPr lang="pl-PL" sz="14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- 1 działanie uzupełniające</a:t>
          </a:r>
        </a:p>
      </dgm:t>
    </dgm:pt>
    <dgm:pt modelId="{B4BEDBB3-AEAA-4C52-A73C-370E4054107E}" type="sibTrans" cxnId="{38F3D8CF-C697-40D6-906B-E55B2F2D2384}">
      <dgm:prSet/>
      <dgm:spPr/>
      <dgm:t>
        <a:bodyPr/>
        <a:lstStyle/>
        <a:p>
          <a:endParaRPr lang="pl-PL" sz="1400"/>
        </a:p>
      </dgm:t>
    </dgm:pt>
    <dgm:pt modelId="{2D6032B2-B007-41B7-B9CF-49A9D6DA7811}" type="parTrans" cxnId="{38F3D8CF-C697-40D6-906B-E55B2F2D2384}">
      <dgm:prSet/>
      <dgm:spPr/>
      <dgm:t>
        <a:bodyPr/>
        <a:lstStyle/>
        <a:p>
          <a:endParaRPr lang="pl-PL" sz="1400"/>
        </a:p>
      </dgm:t>
    </dgm:pt>
    <dgm:pt modelId="{A979D2E4-E472-47E4-8E98-9283F11475CA}" type="pres">
      <dgm:prSet presAssocID="{44E56E60-771C-49EB-9ECB-4BB2B1CA9B40}" presName="Name0" presStyleCnt="0">
        <dgm:presLayoutVars>
          <dgm:dir/>
          <dgm:animLvl val="lvl"/>
          <dgm:resizeHandles/>
        </dgm:presLayoutVars>
      </dgm:prSet>
      <dgm:spPr/>
    </dgm:pt>
    <dgm:pt modelId="{7C4A6C80-ACAB-44BA-A548-1D2BF24362E5}" type="pres">
      <dgm:prSet presAssocID="{20B328CA-872C-467E-A731-293305AA11DB}" presName="linNode" presStyleCnt="0"/>
      <dgm:spPr/>
    </dgm:pt>
    <dgm:pt modelId="{0EF507C0-1134-4D53-A077-5469B0E333D8}" type="pres">
      <dgm:prSet presAssocID="{20B328CA-872C-467E-A731-293305AA11DB}" presName="parentShp" presStyleLbl="node1" presStyleIdx="0" presStyleCnt="2" custScaleX="92243" custScaleY="92302">
        <dgm:presLayoutVars>
          <dgm:bulletEnabled val="1"/>
        </dgm:presLayoutVars>
      </dgm:prSet>
      <dgm:spPr/>
    </dgm:pt>
    <dgm:pt modelId="{E13A219E-83F7-40CD-B8DC-9B8FEAF0BA00}" type="pres">
      <dgm:prSet presAssocID="{20B328CA-872C-467E-A731-293305AA11DB}" presName="childShp" presStyleLbl="bgAccFollowNode1" presStyleIdx="0" presStyleCnt="2" custScaleX="97474">
        <dgm:presLayoutVars>
          <dgm:bulletEnabled val="1"/>
        </dgm:presLayoutVars>
      </dgm:prSet>
      <dgm:spPr/>
    </dgm:pt>
    <dgm:pt modelId="{602FDB67-F815-4442-A7BE-865AA87AE13B}" type="pres">
      <dgm:prSet presAssocID="{48D98B92-CC2E-45B6-A271-FC8D63F91D97}" presName="spacing" presStyleCnt="0"/>
      <dgm:spPr/>
    </dgm:pt>
    <dgm:pt modelId="{F023FDBC-479C-4403-9639-42934CFDB6AC}" type="pres">
      <dgm:prSet presAssocID="{C3E519F6-1D26-4952-BC49-0B6C523F0B34}" presName="linNode" presStyleCnt="0"/>
      <dgm:spPr/>
    </dgm:pt>
    <dgm:pt modelId="{5EF44709-6539-45FC-873B-4EB588565682}" type="pres">
      <dgm:prSet presAssocID="{C3E519F6-1D26-4952-BC49-0B6C523F0B34}" presName="parentShp" presStyleLbl="node1" presStyleIdx="1" presStyleCnt="2" custScaleX="92243" custScaleY="92302">
        <dgm:presLayoutVars>
          <dgm:bulletEnabled val="1"/>
        </dgm:presLayoutVars>
      </dgm:prSet>
      <dgm:spPr/>
    </dgm:pt>
    <dgm:pt modelId="{402B96BA-08EE-46DA-9BD6-5A81EAD9D8AD}" type="pres">
      <dgm:prSet presAssocID="{C3E519F6-1D26-4952-BC49-0B6C523F0B34}" presName="childShp" presStyleLbl="bgAccFollowNode1" presStyleIdx="1" presStyleCnt="2" custScaleX="97474" custLinFactNeighborX="318" custLinFactNeighborY="1627">
        <dgm:presLayoutVars>
          <dgm:bulletEnabled val="1"/>
        </dgm:presLayoutVars>
      </dgm:prSet>
      <dgm:spPr/>
    </dgm:pt>
  </dgm:ptLst>
  <dgm:cxnLst>
    <dgm:cxn modelId="{4ABF700C-EA21-4D65-BC6B-B4352734F06B}" type="presOf" srcId="{20B328CA-872C-467E-A731-293305AA11DB}" destId="{0EF507C0-1134-4D53-A077-5469B0E333D8}" srcOrd="0" destOrd="0" presId="urn:microsoft.com/office/officeart/2005/8/layout/vList6"/>
    <dgm:cxn modelId="{2B253C23-C990-4669-B27C-CB182715C135}" type="presOf" srcId="{C3E519F6-1D26-4952-BC49-0B6C523F0B34}" destId="{5EF44709-6539-45FC-873B-4EB588565682}" srcOrd="0" destOrd="0" presId="urn:microsoft.com/office/officeart/2005/8/layout/vList6"/>
    <dgm:cxn modelId="{63F0C929-7ACD-4E3A-AC86-CA68CF007EFF}" srcId="{44E56E60-771C-49EB-9ECB-4BB2B1CA9B40}" destId="{C3E519F6-1D26-4952-BC49-0B6C523F0B34}" srcOrd="1" destOrd="0" parTransId="{81F6CDE1-C408-4E9F-9DDE-4BC0A4FF74CB}" sibTransId="{B7F60DDF-690A-41C4-A770-7ED614A9BC41}"/>
    <dgm:cxn modelId="{360CC43A-E1F2-42EA-9738-BD1B8C464BAC}" srcId="{20B328CA-872C-467E-A731-293305AA11DB}" destId="{E4D1C037-4F43-4DC7-B76D-2BCEB0B3A13C}" srcOrd="0" destOrd="0" parTransId="{ED94EAE7-B998-414A-9CA2-4D165B981C6A}" sibTransId="{F7A8216B-4C99-4A97-96AE-106298C116F4}"/>
    <dgm:cxn modelId="{1ACB353F-4F45-4B32-AF2A-C958E3F9006F}" type="presOf" srcId="{E4D1C037-4F43-4DC7-B76D-2BCEB0B3A13C}" destId="{E13A219E-83F7-40CD-B8DC-9B8FEAF0BA00}" srcOrd="0" destOrd="0" presId="urn:microsoft.com/office/officeart/2005/8/layout/vList6"/>
    <dgm:cxn modelId="{FAFA0C69-9F1B-48AA-AA2E-3A85DCCF1FB1}" type="presOf" srcId="{750343E6-678D-4274-98D4-3B5CBEBC7304}" destId="{402B96BA-08EE-46DA-9BD6-5A81EAD9D8AD}" srcOrd="0" destOrd="0" presId="urn:microsoft.com/office/officeart/2005/8/layout/vList6"/>
    <dgm:cxn modelId="{C80A41AD-8B5C-434D-A2E9-ABC3599C8338}" type="presOf" srcId="{44E56E60-771C-49EB-9ECB-4BB2B1CA9B40}" destId="{A979D2E4-E472-47E4-8E98-9283F11475CA}" srcOrd="0" destOrd="0" presId="urn:microsoft.com/office/officeart/2005/8/layout/vList6"/>
    <dgm:cxn modelId="{6C3235BC-2090-4E51-951E-C79EDDAA304F}" type="presOf" srcId="{BCEDC948-4574-4752-9EE2-CB9150FAF367}" destId="{E13A219E-83F7-40CD-B8DC-9B8FEAF0BA00}" srcOrd="0" destOrd="1" presId="urn:microsoft.com/office/officeart/2005/8/layout/vList6"/>
    <dgm:cxn modelId="{C07612C3-2348-4C76-BB4B-44CB4F97518D}" srcId="{C3E519F6-1D26-4952-BC49-0B6C523F0B34}" destId="{BBCC4915-611E-47DE-9BE8-77C1361A62EA}" srcOrd="1" destOrd="0" parTransId="{A204AF12-ED7F-4C3B-B6C2-F5A06212FA3E}" sibTransId="{806935F7-F508-4914-ADDA-B803CFD7CA11}"/>
    <dgm:cxn modelId="{38F3D8CF-C697-40D6-906B-E55B2F2D2384}" srcId="{20B328CA-872C-467E-A731-293305AA11DB}" destId="{BCEDC948-4574-4752-9EE2-CB9150FAF367}" srcOrd="1" destOrd="0" parTransId="{2D6032B2-B007-41B7-B9CF-49A9D6DA7811}" sibTransId="{B4BEDBB3-AEAA-4C52-A73C-370E4054107E}"/>
    <dgm:cxn modelId="{9B6DEEE3-7AA2-489E-97D9-841F9B497541}" type="presOf" srcId="{BBCC4915-611E-47DE-9BE8-77C1361A62EA}" destId="{402B96BA-08EE-46DA-9BD6-5A81EAD9D8AD}" srcOrd="0" destOrd="1" presId="urn:microsoft.com/office/officeart/2005/8/layout/vList6"/>
    <dgm:cxn modelId="{BF8047F5-126C-45F7-A422-32570E6ABAED}" srcId="{C3E519F6-1D26-4952-BC49-0B6C523F0B34}" destId="{750343E6-678D-4274-98D4-3B5CBEBC7304}" srcOrd="0" destOrd="0" parTransId="{49F2932A-478B-4077-B3E1-914F34CF7CF1}" sibTransId="{CDEB8EF9-151A-4234-9631-4AA19B8F956F}"/>
    <dgm:cxn modelId="{46350AFA-0744-456D-98EE-1AEDB47BD602}" srcId="{44E56E60-771C-49EB-9ECB-4BB2B1CA9B40}" destId="{20B328CA-872C-467E-A731-293305AA11DB}" srcOrd="0" destOrd="0" parTransId="{B8175B05-592B-4B0B-97FF-3692A346F8FF}" sibTransId="{48D98B92-CC2E-45B6-A271-FC8D63F91D97}"/>
    <dgm:cxn modelId="{C7DA9C34-214A-44B3-9982-E9C966B4F660}" type="presParOf" srcId="{A979D2E4-E472-47E4-8E98-9283F11475CA}" destId="{7C4A6C80-ACAB-44BA-A548-1D2BF24362E5}" srcOrd="0" destOrd="0" presId="urn:microsoft.com/office/officeart/2005/8/layout/vList6"/>
    <dgm:cxn modelId="{CF7E9C31-38D0-490E-AAAF-CE1D42D22530}" type="presParOf" srcId="{7C4A6C80-ACAB-44BA-A548-1D2BF24362E5}" destId="{0EF507C0-1134-4D53-A077-5469B0E333D8}" srcOrd="0" destOrd="0" presId="urn:microsoft.com/office/officeart/2005/8/layout/vList6"/>
    <dgm:cxn modelId="{4D42A533-6171-494C-BE25-561F9CB133C1}" type="presParOf" srcId="{7C4A6C80-ACAB-44BA-A548-1D2BF24362E5}" destId="{E13A219E-83F7-40CD-B8DC-9B8FEAF0BA00}" srcOrd="1" destOrd="0" presId="urn:microsoft.com/office/officeart/2005/8/layout/vList6"/>
    <dgm:cxn modelId="{4D3AAAF7-97B7-47E5-B6D7-F181BF242008}" type="presParOf" srcId="{A979D2E4-E472-47E4-8E98-9283F11475CA}" destId="{602FDB67-F815-4442-A7BE-865AA87AE13B}" srcOrd="1" destOrd="0" presId="urn:microsoft.com/office/officeart/2005/8/layout/vList6"/>
    <dgm:cxn modelId="{DD9C41FF-22DE-4FEE-82D6-3340215A298F}" type="presParOf" srcId="{A979D2E4-E472-47E4-8E98-9283F11475CA}" destId="{F023FDBC-479C-4403-9639-42934CFDB6AC}" srcOrd="2" destOrd="0" presId="urn:microsoft.com/office/officeart/2005/8/layout/vList6"/>
    <dgm:cxn modelId="{035CE10F-5F39-4F7E-B2C3-50872B4365B7}" type="presParOf" srcId="{F023FDBC-479C-4403-9639-42934CFDB6AC}" destId="{5EF44709-6539-45FC-873B-4EB588565682}" srcOrd="0" destOrd="0" presId="urn:microsoft.com/office/officeart/2005/8/layout/vList6"/>
    <dgm:cxn modelId="{59BB284D-4F70-4B7B-9F81-5E3906CF0843}" type="presParOf" srcId="{F023FDBC-479C-4403-9639-42934CFDB6AC}" destId="{402B96BA-08EE-46DA-9BD6-5A81EAD9D8A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E56E60-771C-49EB-9ECB-4BB2B1CA9B40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C3E519F6-1D26-4952-BC49-0B6C523F0B34}">
      <dgm:prSet phldrT="[Tekst]" custT="1"/>
      <dgm:spPr>
        <a:solidFill>
          <a:srgbClr val="2F558D"/>
        </a:solidFill>
      </dgm:spPr>
      <dgm:t>
        <a:bodyPr/>
        <a:lstStyle/>
        <a:p>
          <a:r>
            <a:rPr lang="pl-PL" sz="1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2 jcwpd bez zestawu działań</a:t>
          </a:r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 (</a:t>
          </a:r>
          <a:r>
            <a:rPr lang="pl-PL" sz="1400" dirty="0">
              <a:latin typeface="Roboto" panose="02000000000000000000" pitchFamily="2" charset="0"/>
              <a:ea typeface="Roboto" panose="02000000000000000000" pitchFamily="2" charset="0"/>
            </a:rPr>
            <a:t>jcwpd nr 22 i 53</a:t>
          </a:r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)</a:t>
          </a:r>
        </a:p>
      </dgm:t>
    </dgm:pt>
    <dgm:pt modelId="{81F6CDE1-C408-4E9F-9DDE-4BC0A4FF74CB}" type="parTrans" cxnId="{63F0C929-7ACD-4E3A-AC86-CA68CF007EFF}">
      <dgm:prSet/>
      <dgm:spPr/>
      <dgm:t>
        <a:bodyPr/>
        <a:lstStyle/>
        <a:p>
          <a:endParaRPr lang="pl-PL" sz="1400"/>
        </a:p>
      </dgm:t>
    </dgm:pt>
    <dgm:pt modelId="{B7F60DDF-690A-41C4-A770-7ED614A9BC41}" type="sibTrans" cxnId="{63F0C929-7ACD-4E3A-AC86-CA68CF007EFF}">
      <dgm:prSet/>
      <dgm:spPr/>
      <dgm:t>
        <a:bodyPr/>
        <a:lstStyle/>
        <a:p>
          <a:endParaRPr lang="pl-PL" sz="1400"/>
        </a:p>
      </dgm:t>
    </dgm:pt>
    <dgm:pt modelId="{BBCC4915-611E-47DE-9BE8-77C1361A62EA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tIns="360000"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400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A204AF12-ED7F-4C3B-B6C2-F5A06212FA3E}" type="parTrans" cxnId="{C07612C3-2348-4C76-BB4B-44CB4F97518D}">
      <dgm:prSet/>
      <dgm:spPr/>
      <dgm:t>
        <a:bodyPr/>
        <a:lstStyle/>
        <a:p>
          <a:endParaRPr lang="pl-PL" sz="1400"/>
        </a:p>
      </dgm:t>
    </dgm:pt>
    <dgm:pt modelId="{806935F7-F508-4914-ADDA-B803CFD7CA11}" type="sibTrans" cxnId="{C07612C3-2348-4C76-BB4B-44CB4F97518D}">
      <dgm:prSet/>
      <dgm:spPr/>
      <dgm:t>
        <a:bodyPr/>
        <a:lstStyle/>
        <a:p>
          <a:endParaRPr lang="pl-PL" sz="1400"/>
        </a:p>
      </dgm:t>
    </dgm:pt>
    <dgm:pt modelId="{750343E6-678D-4274-98D4-3B5CBEBC7304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tIns="360000"/>
        <a:lstStyle/>
        <a:p>
          <a:endParaRPr lang="pl-PL" sz="1800" dirty="0">
            <a:solidFill>
              <a:schemeClr val="bg1"/>
            </a:solidFill>
          </a:endParaRPr>
        </a:p>
      </dgm:t>
    </dgm:pt>
    <dgm:pt modelId="{49F2932A-478B-4077-B3E1-914F34CF7CF1}" type="parTrans" cxnId="{BF8047F5-126C-45F7-A422-32570E6ABAED}">
      <dgm:prSet/>
      <dgm:spPr/>
      <dgm:t>
        <a:bodyPr/>
        <a:lstStyle/>
        <a:p>
          <a:endParaRPr lang="pl-PL" sz="1600"/>
        </a:p>
      </dgm:t>
    </dgm:pt>
    <dgm:pt modelId="{CDEB8EF9-151A-4234-9631-4AA19B8F956F}" type="sibTrans" cxnId="{BF8047F5-126C-45F7-A422-32570E6ABAED}">
      <dgm:prSet/>
      <dgm:spPr/>
      <dgm:t>
        <a:bodyPr/>
        <a:lstStyle/>
        <a:p>
          <a:endParaRPr lang="pl-PL" sz="1600"/>
        </a:p>
      </dgm:t>
    </dgm:pt>
    <dgm:pt modelId="{A979D2E4-E472-47E4-8E98-9283F11475CA}" type="pres">
      <dgm:prSet presAssocID="{44E56E60-771C-49EB-9ECB-4BB2B1CA9B40}" presName="Name0" presStyleCnt="0">
        <dgm:presLayoutVars>
          <dgm:dir/>
          <dgm:animLvl val="lvl"/>
          <dgm:resizeHandles/>
        </dgm:presLayoutVars>
      </dgm:prSet>
      <dgm:spPr/>
    </dgm:pt>
    <dgm:pt modelId="{F023FDBC-479C-4403-9639-42934CFDB6AC}" type="pres">
      <dgm:prSet presAssocID="{C3E519F6-1D26-4952-BC49-0B6C523F0B34}" presName="linNode" presStyleCnt="0"/>
      <dgm:spPr/>
    </dgm:pt>
    <dgm:pt modelId="{5EF44709-6539-45FC-873B-4EB588565682}" type="pres">
      <dgm:prSet presAssocID="{C3E519F6-1D26-4952-BC49-0B6C523F0B34}" presName="parentShp" presStyleLbl="node1" presStyleIdx="0" presStyleCnt="1" custScaleX="92243" custScaleY="92302">
        <dgm:presLayoutVars>
          <dgm:bulletEnabled val="1"/>
        </dgm:presLayoutVars>
      </dgm:prSet>
      <dgm:spPr/>
    </dgm:pt>
    <dgm:pt modelId="{402B96BA-08EE-46DA-9BD6-5A81EAD9D8AD}" type="pres">
      <dgm:prSet presAssocID="{C3E519F6-1D26-4952-BC49-0B6C523F0B34}" presName="childShp" presStyleLbl="bgAccFollowNode1" presStyleIdx="0" presStyleCnt="1" custScaleX="97474" custLinFactNeighborX="318" custLinFactNeighborY="1627">
        <dgm:presLayoutVars>
          <dgm:bulletEnabled val="1"/>
        </dgm:presLayoutVars>
      </dgm:prSet>
      <dgm:spPr/>
    </dgm:pt>
  </dgm:ptLst>
  <dgm:cxnLst>
    <dgm:cxn modelId="{2B253C23-C990-4669-B27C-CB182715C135}" type="presOf" srcId="{C3E519F6-1D26-4952-BC49-0B6C523F0B34}" destId="{5EF44709-6539-45FC-873B-4EB588565682}" srcOrd="0" destOrd="0" presId="urn:microsoft.com/office/officeart/2005/8/layout/vList6"/>
    <dgm:cxn modelId="{63F0C929-7ACD-4E3A-AC86-CA68CF007EFF}" srcId="{44E56E60-771C-49EB-9ECB-4BB2B1CA9B40}" destId="{C3E519F6-1D26-4952-BC49-0B6C523F0B34}" srcOrd="0" destOrd="0" parTransId="{81F6CDE1-C408-4E9F-9DDE-4BC0A4FF74CB}" sibTransId="{B7F60DDF-690A-41C4-A770-7ED614A9BC41}"/>
    <dgm:cxn modelId="{FAFA0C69-9F1B-48AA-AA2E-3A85DCCF1FB1}" type="presOf" srcId="{750343E6-678D-4274-98D4-3B5CBEBC7304}" destId="{402B96BA-08EE-46DA-9BD6-5A81EAD9D8AD}" srcOrd="0" destOrd="0" presId="urn:microsoft.com/office/officeart/2005/8/layout/vList6"/>
    <dgm:cxn modelId="{C80A41AD-8B5C-434D-A2E9-ABC3599C8338}" type="presOf" srcId="{44E56E60-771C-49EB-9ECB-4BB2B1CA9B40}" destId="{A979D2E4-E472-47E4-8E98-9283F11475CA}" srcOrd="0" destOrd="0" presId="urn:microsoft.com/office/officeart/2005/8/layout/vList6"/>
    <dgm:cxn modelId="{C07612C3-2348-4C76-BB4B-44CB4F97518D}" srcId="{C3E519F6-1D26-4952-BC49-0B6C523F0B34}" destId="{BBCC4915-611E-47DE-9BE8-77C1361A62EA}" srcOrd="1" destOrd="0" parTransId="{A204AF12-ED7F-4C3B-B6C2-F5A06212FA3E}" sibTransId="{806935F7-F508-4914-ADDA-B803CFD7CA11}"/>
    <dgm:cxn modelId="{9B6DEEE3-7AA2-489E-97D9-841F9B497541}" type="presOf" srcId="{BBCC4915-611E-47DE-9BE8-77C1361A62EA}" destId="{402B96BA-08EE-46DA-9BD6-5A81EAD9D8AD}" srcOrd="0" destOrd="1" presId="urn:microsoft.com/office/officeart/2005/8/layout/vList6"/>
    <dgm:cxn modelId="{BF8047F5-126C-45F7-A422-32570E6ABAED}" srcId="{C3E519F6-1D26-4952-BC49-0B6C523F0B34}" destId="{750343E6-678D-4274-98D4-3B5CBEBC7304}" srcOrd="0" destOrd="0" parTransId="{49F2932A-478B-4077-B3E1-914F34CF7CF1}" sibTransId="{CDEB8EF9-151A-4234-9631-4AA19B8F956F}"/>
    <dgm:cxn modelId="{DD9C41FF-22DE-4FEE-82D6-3340215A298F}" type="presParOf" srcId="{A979D2E4-E472-47E4-8E98-9283F11475CA}" destId="{F023FDBC-479C-4403-9639-42934CFDB6AC}" srcOrd="0" destOrd="0" presId="urn:microsoft.com/office/officeart/2005/8/layout/vList6"/>
    <dgm:cxn modelId="{035CE10F-5F39-4F7E-B2C3-50872B4365B7}" type="presParOf" srcId="{F023FDBC-479C-4403-9639-42934CFDB6AC}" destId="{5EF44709-6539-45FC-873B-4EB588565682}" srcOrd="0" destOrd="0" presId="urn:microsoft.com/office/officeart/2005/8/layout/vList6"/>
    <dgm:cxn modelId="{59BB284D-4F70-4B7B-9F81-5E3906CF0843}" type="presParOf" srcId="{F023FDBC-479C-4403-9639-42934CFDB6AC}" destId="{402B96BA-08EE-46DA-9BD6-5A81EAD9D8A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219E-83F7-40CD-B8DC-9B8FEAF0BA00}">
      <dsp:nvSpPr>
        <dsp:cNvPr id="0" name=""/>
        <dsp:cNvSpPr/>
      </dsp:nvSpPr>
      <dsp:spPr>
        <a:xfrm>
          <a:off x="2790559" y="450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lumMod val="40000"/>
            <a:lumOff val="6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18000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4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4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- 2 działania podstawowe</a:t>
          </a:r>
          <a:b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- 1 działanie uzupełniające</a:t>
          </a:r>
        </a:p>
      </dsp:txBody>
      <dsp:txXfrm>
        <a:off x="2790559" y="219839"/>
        <a:ext cx="3504525" cy="1316335"/>
      </dsp:txXfrm>
    </dsp:sp>
    <dsp:sp modelId="{0EF507C0-1134-4D53-A077-5469B0E333D8}">
      <dsp:nvSpPr>
        <dsp:cNvPr id="0" name=""/>
        <dsp:cNvSpPr/>
      </dsp:nvSpPr>
      <dsp:spPr>
        <a:xfrm>
          <a:off x="164359" y="68004"/>
          <a:ext cx="2626199" cy="162000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1 jcwpd z zestawem działań </a:t>
          </a:r>
          <a:r>
            <a:rPr lang="pl-PL" sz="14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(jcwpd nr 20)</a:t>
          </a:r>
        </a:p>
      </dsp:txBody>
      <dsp:txXfrm>
        <a:off x="243441" y="147086"/>
        <a:ext cx="2468035" cy="1461841"/>
      </dsp:txXfrm>
    </dsp:sp>
    <dsp:sp modelId="{402B96BA-08EE-46DA-9BD6-5A81EAD9D8AD}">
      <dsp:nvSpPr>
        <dsp:cNvPr id="0" name=""/>
        <dsp:cNvSpPr/>
      </dsp:nvSpPr>
      <dsp:spPr>
        <a:xfrm>
          <a:off x="2799612" y="1931525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4400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800" kern="1200" dirty="0">
            <a:solidFill>
              <a:schemeClr val="bg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400" i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sp:txBody>
      <dsp:txXfrm>
        <a:off x="2799612" y="2150914"/>
        <a:ext cx="3504525" cy="1316335"/>
      </dsp:txXfrm>
    </dsp:sp>
    <dsp:sp modelId="{5EF44709-6539-45FC-873B-4EB588565682}">
      <dsp:nvSpPr>
        <dsp:cNvPr id="0" name=""/>
        <dsp:cNvSpPr/>
      </dsp:nvSpPr>
      <dsp:spPr>
        <a:xfrm>
          <a:off x="164359" y="1998629"/>
          <a:ext cx="2626199" cy="1620005"/>
        </a:xfrm>
        <a:prstGeom prst="roundRect">
          <a:avLst/>
        </a:prstGeom>
        <a:solidFill>
          <a:srgbClr val="2F558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 jcwpd bez zestawu działań </a:t>
          </a: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(jcwpd nr 21)</a:t>
          </a:r>
        </a:p>
      </dsp:txBody>
      <dsp:txXfrm>
        <a:off x="243441" y="2077711"/>
        <a:ext cx="2468035" cy="14618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2B96BA-08EE-46DA-9BD6-5A81EAD9D8AD}">
      <dsp:nvSpPr>
        <dsp:cNvPr id="0" name=""/>
        <dsp:cNvSpPr/>
      </dsp:nvSpPr>
      <dsp:spPr>
        <a:xfrm>
          <a:off x="2699639" y="0"/>
          <a:ext cx="4014043" cy="21965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36000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800" kern="1200" dirty="0">
            <a:solidFill>
              <a:schemeClr val="bg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400" i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sp:txBody>
      <dsp:txXfrm>
        <a:off x="2699639" y="274568"/>
        <a:ext cx="3190338" cy="1647410"/>
      </dsp:txXfrm>
    </dsp:sp>
    <dsp:sp modelId="{5EF44709-6539-45FC-873B-4EB588565682}">
      <dsp:nvSpPr>
        <dsp:cNvPr id="0" name=""/>
        <dsp:cNvSpPr/>
      </dsp:nvSpPr>
      <dsp:spPr>
        <a:xfrm>
          <a:off x="158490" y="84545"/>
          <a:ext cx="2532418" cy="2027455"/>
        </a:xfrm>
        <a:prstGeom prst="roundRect">
          <a:avLst/>
        </a:prstGeom>
        <a:solidFill>
          <a:srgbClr val="2F558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2 jcwpd bez zestawu działań</a:t>
          </a: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 (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jcwpd nr 22 i 53</a:t>
          </a: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)</a:t>
          </a:r>
        </a:p>
      </dsp:txBody>
      <dsp:txXfrm>
        <a:off x="257462" y="183517"/>
        <a:ext cx="2334474" cy="18295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ymbol zastępczy obrazu slajdu 1">
            <a:extLst>
              <a:ext uri="{FF2B5EF4-FFF2-40B4-BE49-F238E27FC236}">
                <a16:creationId xmlns:a16="http://schemas.microsoft.com/office/drawing/2014/main" id="{6645A5CC-A840-4475-B808-B01050632A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Symbol zastępczy notatek 2">
            <a:extLst>
              <a:ext uri="{FF2B5EF4-FFF2-40B4-BE49-F238E27FC236}">
                <a16:creationId xmlns:a16="http://schemas.microsoft.com/office/drawing/2014/main" id="{0E930AA4-A4EB-4506-8BD6-5C89CE27E7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8676" name="Symbol zastępczy numeru slajdu 3">
            <a:extLst>
              <a:ext uri="{FF2B5EF4-FFF2-40B4-BE49-F238E27FC236}">
                <a16:creationId xmlns:a16="http://schemas.microsoft.com/office/drawing/2014/main" id="{BBD9B984-6E5F-437A-9194-690FADCD1F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50F4AAC-F788-404C-807C-5A62696124FD}" type="slidenum">
              <a:rPr lang="pl-PL" altLang="pl-PL" smtClean="0">
                <a:latin typeface="Calibri" panose="020F0502020204030204" pitchFamily="34" charset="0"/>
              </a:rPr>
              <a:pPr/>
              <a:t>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ymbol zastępczy obrazu slajdu 1">
            <a:extLst>
              <a:ext uri="{FF2B5EF4-FFF2-40B4-BE49-F238E27FC236}">
                <a16:creationId xmlns:a16="http://schemas.microsoft.com/office/drawing/2014/main" id="{CF6116D9-4E14-4C59-928F-DE652525CF2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Symbol zastępczy notatek 2">
            <a:extLst>
              <a:ext uri="{FF2B5EF4-FFF2-40B4-BE49-F238E27FC236}">
                <a16:creationId xmlns:a16="http://schemas.microsoft.com/office/drawing/2014/main" id="{0002A3B3-9FAE-49BC-BBB7-1E2DAA43470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29699" name="Symbol zastępczy numeru slajdu 3">
            <a:extLst>
              <a:ext uri="{FF2B5EF4-FFF2-40B4-BE49-F238E27FC236}">
                <a16:creationId xmlns:a16="http://schemas.microsoft.com/office/drawing/2014/main" id="{6748AB23-6E81-44D4-93A7-D8C5A7B41D21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D6406C8E-9C71-48F6-8E11-AB889D139FBC}" type="slidenum">
              <a:rPr lang="pl-PL" altLang="pl-PL" sz="1300">
                <a:latin typeface="Calibri" panose="020F0502020204030204" pitchFamily="34" charset="0"/>
              </a:rPr>
              <a:pPr algn="r"/>
              <a:t>5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ymbol zastępczy obrazu slajdu 1">
            <a:extLst>
              <a:ext uri="{FF2B5EF4-FFF2-40B4-BE49-F238E27FC236}">
                <a16:creationId xmlns:a16="http://schemas.microsoft.com/office/drawing/2014/main" id="{87CF23F4-FBE3-4000-8A6A-47EBF5B94C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Symbol zastępczy notatek 2">
            <a:extLst>
              <a:ext uri="{FF2B5EF4-FFF2-40B4-BE49-F238E27FC236}">
                <a16:creationId xmlns:a16="http://schemas.microsoft.com/office/drawing/2014/main" id="{78B7A0CC-22FC-46D8-BE21-D2805738D8D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87044" name="Symbol zastępczy numeru slajdu 3">
            <a:extLst>
              <a:ext uri="{FF2B5EF4-FFF2-40B4-BE49-F238E27FC236}">
                <a16:creationId xmlns:a16="http://schemas.microsoft.com/office/drawing/2014/main" id="{CE865897-1F39-4BCD-B58C-9F05FD6255A8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1819B980-652E-408B-B1B1-1998294F7A34}" type="slidenum">
              <a:rPr lang="pl-PL" altLang="pl-PL" sz="1300">
                <a:latin typeface="Calibri" panose="020F0502020204030204" pitchFamily="34" charset="0"/>
              </a:rPr>
              <a:pPr algn="r"/>
              <a:t>6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588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8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483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7C9D3B8F-CD55-484E-9DA0-B613CEE719D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E540BA70-37A8-4DB5-BE74-E6CC4972578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C4732B14-4FDC-4448-97B9-A7019BEC910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565F955-E481-40F6-829B-203E33C44F0D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0395B365-D9C7-46B4-9F52-2EE87EA5AB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83A3E8B8-92F5-45FF-8E61-9A930636606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9C64B4B0-2819-4F5F-8DD2-67373769AEFC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293B1A4-DCED-41F4-A469-2EFB1097F502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059E5337-1144-4A3B-88EF-B27AC5FDC0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74E3FD47-9C81-45A1-89AC-0D6D069358D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6C99FD15-1C2B-4BEA-A4F4-ADBFF3D59B0D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B1E98BB-6E94-4D34-82B1-568DFFB220B8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636EE169-8AC1-4604-BDAC-790BB47B8C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6E9ED0A3-2A06-4830-8065-B76F9BF284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5F0C8424-0CAE-4CCE-A50E-6CAFB7B47519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8521971-A7CF-4909-886B-6EAB2F030693}" type="slidenum">
              <a:rPr lang="pl-PL" altLang="pl-PL"/>
              <a:pPr algn="r" eaLnBrk="1" hangingPunct="1">
                <a:spcBef>
                  <a:spcPct val="0"/>
                </a:spcBef>
              </a:pPr>
              <a:t>12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ymbol zastępczy obrazu slajdu 1">
            <a:extLst>
              <a:ext uri="{FF2B5EF4-FFF2-40B4-BE49-F238E27FC236}">
                <a16:creationId xmlns:a16="http://schemas.microsoft.com/office/drawing/2014/main" id="{6645A5CC-A840-4475-B808-B01050632A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Symbol zastępczy notatek 2">
            <a:extLst>
              <a:ext uri="{FF2B5EF4-FFF2-40B4-BE49-F238E27FC236}">
                <a16:creationId xmlns:a16="http://schemas.microsoft.com/office/drawing/2014/main" id="{0E930AA4-A4EB-4506-8BD6-5C89CE27E7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8676" name="Symbol zastępczy numeru slajdu 3">
            <a:extLst>
              <a:ext uri="{FF2B5EF4-FFF2-40B4-BE49-F238E27FC236}">
                <a16:creationId xmlns:a16="http://schemas.microsoft.com/office/drawing/2014/main" id="{BBD9B984-6E5F-437A-9194-690FADCD1F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50F4AAC-F788-404C-807C-5A62696124FD}" type="slidenum">
              <a:rPr lang="pl-PL" altLang="pl-PL" smtClean="0">
                <a:latin typeface="Calibri" panose="020F0502020204030204" pitchFamily="34" charset="0"/>
              </a:rPr>
              <a:pPr/>
              <a:t>13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71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14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4636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ymbol zastępczy obrazu slajdu 1">
            <a:extLst>
              <a:ext uri="{FF2B5EF4-FFF2-40B4-BE49-F238E27FC236}">
                <a16:creationId xmlns:a16="http://schemas.microsoft.com/office/drawing/2014/main" id="{CF6116D9-4E14-4C59-928F-DE652525CF2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Symbol zastępczy notatek 2">
            <a:extLst>
              <a:ext uri="{FF2B5EF4-FFF2-40B4-BE49-F238E27FC236}">
                <a16:creationId xmlns:a16="http://schemas.microsoft.com/office/drawing/2014/main" id="{0002A3B3-9FAE-49BC-BBB7-1E2DAA43470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29699" name="Symbol zastępczy numeru slajdu 3">
            <a:extLst>
              <a:ext uri="{FF2B5EF4-FFF2-40B4-BE49-F238E27FC236}">
                <a16:creationId xmlns:a16="http://schemas.microsoft.com/office/drawing/2014/main" id="{6748AB23-6E81-44D4-93A7-D8C5A7B41D21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D6406C8E-9C71-48F6-8E11-AB889D139FBC}" type="slidenum">
              <a:rPr lang="pl-PL" altLang="pl-PL" sz="1300">
                <a:latin typeface="Calibri" panose="020F0502020204030204" pitchFamily="34" charset="0"/>
              </a:rPr>
              <a:pPr algn="r"/>
              <a:t>15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5554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ymbol zastępczy obrazu slajdu 1">
            <a:extLst>
              <a:ext uri="{FF2B5EF4-FFF2-40B4-BE49-F238E27FC236}">
                <a16:creationId xmlns:a16="http://schemas.microsoft.com/office/drawing/2014/main" id="{87CF23F4-FBE3-4000-8A6A-47EBF5B94C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Symbol zastępczy notatek 2">
            <a:extLst>
              <a:ext uri="{FF2B5EF4-FFF2-40B4-BE49-F238E27FC236}">
                <a16:creationId xmlns:a16="http://schemas.microsoft.com/office/drawing/2014/main" id="{78B7A0CC-22FC-46D8-BE21-D2805738D8D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87044" name="Symbol zastępczy numeru slajdu 3">
            <a:extLst>
              <a:ext uri="{FF2B5EF4-FFF2-40B4-BE49-F238E27FC236}">
                <a16:creationId xmlns:a16="http://schemas.microsoft.com/office/drawing/2014/main" id="{CE865897-1F39-4BCD-B58C-9F05FD6255A8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1819B980-652E-408B-B1B1-1998294F7A34}" type="slidenum">
              <a:rPr lang="pl-PL" altLang="pl-PL" sz="1300">
                <a:latin typeface="Calibri" panose="020F0502020204030204" pitchFamily="34" charset="0"/>
              </a:rPr>
              <a:pPr algn="r"/>
              <a:t>16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836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17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2622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18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4106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84161717-2B4E-49A4-8525-99C0A776613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466A29E0-75A5-4EB9-9F26-104F955D57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9F76C51D-F36A-40F5-9ABE-DC0DCB8E5B4D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3E99B00-D61F-40F0-9F1F-4453D0C3E02F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>
            <a:extLst>
              <a:ext uri="{FF2B5EF4-FFF2-40B4-BE49-F238E27FC236}">
                <a16:creationId xmlns:a16="http://schemas.microsoft.com/office/drawing/2014/main" id="{9157B900-564A-48A5-9812-58A664C35E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>
            <a:extLst>
              <a:ext uri="{FF2B5EF4-FFF2-40B4-BE49-F238E27FC236}">
                <a16:creationId xmlns:a16="http://schemas.microsoft.com/office/drawing/2014/main" id="{AC433474-47DB-4B83-B7A0-6F02D7D33C8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292" name="Symbol zastępczy numeru slajdu 3">
            <a:extLst>
              <a:ext uri="{FF2B5EF4-FFF2-40B4-BE49-F238E27FC236}">
                <a16:creationId xmlns:a16="http://schemas.microsoft.com/office/drawing/2014/main" id="{2EE35E01-FED5-4F4E-8063-27D25848AA34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8C27F90-047D-4DFB-9021-E51AF52D13FF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E52DC5FE-6AD4-4C19-BE24-4B3ED03EDD9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6A85E4EB-0FA2-438A-8ABA-8E0B457928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881D5192-A211-418E-8D9E-6AED6C98653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6B8DB33-01F4-45F3-B9D7-C9DA6C95E2C5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>
            <a:extLst>
              <a:ext uri="{FF2B5EF4-FFF2-40B4-BE49-F238E27FC236}">
                <a16:creationId xmlns:a16="http://schemas.microsoft.com/office/drawing/2014/main" id="{D2A9B378-58F6-4C97-B289-FE5A5160C17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ymbol zastępczy notatek 2">
            <a:extLst>
              <a:ext uri="{FF2B5EF4-FFF2-40B4-BE49-F238E27FC236}">
                <a16:creationId xmlns:a16="http://schemas.microsoft.com/office/drawing/2014/main" id="{12EA5014-EB0B-46A2-8012-A264230A692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6388" name="Symbol zastępczy numeru slajdu 3">
            <a:extLst>
              <a:ext uri="{FF2B5EF4-FFF2-40B4-BE49-F238E27FC236}">
                <a16:creationId xmlns:a16="http://schemas.microsoft.com/office/drawing/2014/main" id="{96E7EB75-76EB-4A09-80AF-4C46D3CF25C9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8A73C16-A7DF-45AD-84CC-2BD63B3F7810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3BCC37E1-0B87-4F92-A528-B3F2D8CA25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0831AD66-BDCD-4B26-B7D8-61451011A0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612DA075-467D-40DA-83F3-9A7A5E19E319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CE69C41-8119-42B0-9A6F-47D58EC41147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>
                <a:solidFill>
                  <a:prstClr val="black"/>
                </a:solidFill>
              </a:rPr>
              <a:pPr/>
              <a:t>31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44155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33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19.05.2021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7.jpe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1.xml"/><Relationship Id="rId3" Type="http://schemas.openxmlformats.org/officeDocument/2006/relationships/image" Target="../media/image7.jpeg"/><Relationship Id="rId7" Type="http://schemas.openxmlformats.org/officeDocument/2006/relationships/chart" Target="../charts/chart1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2.png"/><Relationship Id="rId4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5.png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3.jpg"/><Relationship Id="rId4" Type="http://schemas.openxmlformats.org/officeDocument/2006/relationships/image" Target="../media/image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image" Target="../media/image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4.jpeg"/><Relationship Id="rId4" Type="http://schemas.openxmlformats.org/officeDocument/2006/relationships/image" Target="../media/image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1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5.png"/><Relationship Id="rId4" Type="http://schemas.openxmlformats.org/officeDocument/2006/relationships/image" Target="../media/image1.jpg"/><Relationship Id="rId9" Type="http://schemas.microsoft.com/office/2007/relationships/diagramDrawing" Target="../diagrams/drawing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081604"/>
            <a:ext cx="12191999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Krungthep" panose="02000400000000000000" pitchFamily="2" charset="-34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D126654C-223D-4D17-A16F-41E8C95A2AC9}"/>
              </a:ext>
            </a:extLst>
          </p:cNvPr>
          <p:cNvSpPr/>
          <p:nvPr/>
        </p:nvSpPr>
        <p:spPr>
          <a:xfrm>
            <a:off x="674914" y="2973833"/>
            <a:ext cx="108421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Zestawy działań </a:t>
            </a:r>
            <a:b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zaplanowane do realizacji na obszarze dorzecza Pregoły oraz obszarze dorzecza Niemna</a:t>
            </a:r>
            <a:endParaRPr lang="pl-PL" altLang="pl-PL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4131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estaw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y działań </a:t>
            </a:r>
          </a:p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zaplanowane do realizacji na obszarze dorzecza Pregoły </a:t>
            </a:r>
          </a:p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oraz obszarze dorzecza Niemna</a:t>
            </a:r>
          </a:p>
          <a:p>
            <a:pPr algn="ctr" eaLnBrk="1" hangingPunct="1"/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Magdalena Nidental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Obraz 11">
            <a:extLst>
              <a:ext uri="{FF2B5EF4-FFF2-40B4-BE49-F238E27FC236}">
                <a16:creationId xmlns:a16="http://schemas.microsoft.com/office/drawing/2014/main" id="{476183F4-D582-4EC4-BF2F-E148E3DDB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Obraz 7">
            <a:extLst>
              <a:ext uri="{FF2B5EF4-FFF2-40B4-BE49-F238E27FC236}">
                <a16:creationId xmlns:a16="http://schemas.microsoft.com/office/drawing/2014/main" id="{44B16F31-11F7-4D6B-9441-5743D5498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Obraz 9">
            <a:extLst>
              <a:ext uri="{FF2B5EF4-FFF2-40B4-BE49-F238E27FC236}">
                <a16:creationId xmlns:a16="http://schemas.microsoft.com/office/drawing/2014/main" id="{9256CCA8-45AF-4918-A03C-63E5F537DC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DD4DA55D-7C2F-418C-AD4C-C560DDCCA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6326" y="1947749"/>
            <a:ext cx="2419350" cy="235449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Na obszarze dorzecza Pregoły (dla regionu Łyny i Węgorapy) zestawy działań naprawczych opracowano dla 123 jcw (czyli dla 65% wszystkich jcw w obszarze dorzecza), w tym dla:</a:t>
            </a: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67 jcwp rzecznych</a:t>
            </a: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55 jcwp jeziornych</a:t>
            </a: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 jcwpd </a:t>
            </a:r>
          </a:p>
        </p:txBody>
      </p:sp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AF23A6EF-A0AE-43D2-B5E1-4EE8D7837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232018"/>
              </p:ext>
            </p:extLst>
          </p:nvPr>
        </p:nvGraphicFramePr>
        <p:xfrm>
          <a:off x="7283451" y="5928085"/>
          <a:ext cx="3394392" cy="213088"/>
        </p:xfrm>
        <a:graphic>
          <a:graphicData uri="http://schemas.openxmlformats.org/drawingml/2006/table">
            <a:tbl>
              <a:tblPr/>
              <a:tblGrid>
                <a:gridCol w="3394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jcwpd 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Pregoły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655" name="Obraz 9">
            <a:extLst>
              <a:ext uri="{FF2B5EF4-FFF2-40B4-BE49-F238E27FC236}">
                <a16:creationId xmlns:a16="http://schemas.microsoft.com/office/drawing/2014/main" id="{55F65055-B168-49D3-A24C-A242F5806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A8F32958-1D0D-4B1B-9086-185BF361A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jednolitych części wód – obszar dorzecza Pregoły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FFC1E8D2-6F6E-43A1-AF97-292E4E67F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407700"/>
              </p:ext>
            </p:extLst>
          </p:nvPr>
        </p:nvGraphicFramePr>
        <p:xfrm>
          <a:off x="101908" y="593028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Pregoły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661" name="Obraz 14">
            <a:extLst>
              <a:ext uri="{FF2B5EF4-FFF2-40B4-BE49-F238E27FC236}">
                <a16:creationId xmlns:a16="http://schemas.microsoft.com/office/drawing/2014/main" id="{A7B24A5B-1499-4212-BB9C-C73275B94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470157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0400DA07-EC83-458C-9B0F-7FEBE73423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08" y="1155701"/>
            <a:ext cx="4784418" cy="4784418"/>
          </a:xfrm>
          <a:prstGeom prst="rect">
            <a:avLst/>
          </a:prstGeom>
        </p:spPr>
      </p:pic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0D0B3985-5456-4EF3-8CF3-9D364E82D4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3451" y="1160617"/>
            <a:ext cx="4774586" cy="477458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88ACB293-9ABD-4E9F-9E57-97F3EF055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767" y="850542"/>
            <a:ext cx="4989871" cy="4989871"/>
          </a:xfrm>
          <a:prstGeom prst="rect">
            <a:avLst/>
          </a:prstGeom>
        </p:spPr>
      </p:pic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F72DCE22-D155-4799-ACE9-343CD1184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283222"/>
              </p:ext>
            </p:extLst>
          </p:nvPr>
        </p:nvGraphicFramePr>
        <p:xfrm>
          <a:off x="7323290" y="4976609"/>
          <a:ext cx="3162300" cy="213088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Pregoły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obszar dorzecza Pregoły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437691"/>
            <a:ext cx="6687881" cy="495622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Pregoły opracowano łącznie 548 działań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których szacunkowy koszt określony został na 236 920,07 tys. zł. </a:t>
            </a:r>
          </a:p>
          <a:p>
            <a:pPr algn="just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rzeczne: opracowano 299 działań naprawczych,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70% stanowią działania podstawowe, 30% uzupełniające. 60 % to działania nietechniczne, zaś 28 % to działania techniczne, 12 % to działania 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tech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/nietechniczne. Najliczniejszą grupę działań stanowią działania związane z ograniczeniem presji fizykochemicznych i chemicznych - 144 działania; działania związane z poprawą warunków dla obszarów chronionych -100 działań; działania ukierunkowane na odtwarzanie ciągłości biologicznej, ochronę i odtwarzanie naturalnych procesów hydromorfologicznych –51 działań.</a:t>
            </a:r>
          </a:p>
          <a:p>
            <a:pPr algn="just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jeziorne: opracowano łącznie 246 działań,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48% działania podstawowe, 52% uzupełniające. 80% to działania nietechniczne, zaś 20 % działania techniczne. Najliczniejszą grupę działań stanowią działania związane z ograniczeniem presji fizykochemicznych i chemicznych - 139 działań. Działania związane z poprawą warunków dla obszarów chronionych oraz nakierowane na presje skumulowane – 101 działań; </a:t>
            </a:r>
          </a:p>
          <a:p>
            <a:pPr algn="just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jcwpd: 3 działania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67% działania podstawowe, 33% działania uzupełniające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100% to działania nietechniczne</a:t>
            </a:r>
          </a:p>
          <a:p>
            <a:pPr algn="just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pl-PL" altLang="pl-PL" sz="1200" dirty="0">
              <a:latin typeface="Arial" panose="020B0604020202020204" pitchFamily="34" charset="0"/>
            </a:endParaRPr>
          </a:p>
        </p:txBody>
      </p: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F9C7627F-9454-46D9-A83E-D3D119748409}"/>
              </a:ext>
            </a:extLst>
          </p:cNvPr>
          <p:cNvSpPr/>
          <p:nvPr/>
        </p:nvSpPr>
        <p:spPr bwMode="auto">
          <a:xfrm>
            <a:off x="7323291" y="1774847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l-PL" altLang="pl-PL" sz="1000" b="1">
                <a:solidFill>
                  <a:schemeClr val="bg1"/>
                </a:solidFill>
                <a:latin typeface="Roboto" panose="02000000000000000000" pitchFamily="2" charset="0"/>
              </a:rPr>
              <a:t>jcwp rzeczne (RW)</a:t>
            </a:r>
          </a:p>
          <a:p>
            <a:pPr algn="ctr"/>
            <a:r>
              <a:rPr lang="pl-PL" altLang="pl-PL" sz="1000" b="1">
                <a:solidFill>
                  <a:schemeClr val="bg1"/>
                </a:solidFill>
                <a:latin typeface="Roboto" panose="02000000000000000000" pitchFamily="2" charset="0"/>
              </a:rPr>
              <a:t>299 działań </a:t>
            </a:r>
            <a:br>
              <a:rPr lang="pl-PL" altLang="pl-PL" sz="1000" b="1">
                <a:solidFill>
                  <a:schemeClr val="bg1"/>
                </a:solidFill>
                <a:latin typeface="Roboto" panose="02000000000000000000" pitchFamily="2" charset="0"/>
              </a:rPr>
            </a:br>
            <a:r>
              <a:rPr lang="pl-PL" altLang="pl-PL" sz="1000">
                <a:solidFill>
                  <a:schemeClr val="bg1"/>
                </a:solidFill>
                <a:latin typeface="Roboto" panose="02000000000000000000" pitchFamily="2" charset="0"/>
              </a:rPr>
              <a:t>(54,6% wszystkich działań)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ECFC90B7-D561-4C22-815B-6DBF333A1D5E}"/>
              </a:ext>
            </a:extLst>
          </p:cNvPr>
          <p:cNvSpPr/>
          <p:nvPr/>
        </p:nvSpPr>
        <p:spPr bwMode="auto">
          <a:xfrm>
            <a:off x="7323290" y="3429000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l-PL" altLang="pl-PL" sz="1000" b="1" dirty="0">
                <a:solidFill>
                  <a:schemeClr val="bg1"/>
                </a:solidFill>
                <a:latin typeface="Roboto" panose="02000000000000000000" pitchFamily="2" charset="0"/>
              </a:rPr>
              <a:t>jcwp jeziorne (LW)</a:t>
            </a:r>
          </a:p>
          <a:p>
            <a:pPr algn="ctr"/>
            <a:r>
              <a:rPr lang="pl-PL" altLang="pl-PL" sz="1000" b="1" dirty="0">
                <a:solidFill>
                  <a:schemeClr val="bg1"/>
                </a:solidFill>
                <a:latin typeface="Roboto" panose="02000000000000000000" pitchFamily="2" charset="0"/>
              </a:rPr>
              <a:t>246 działań </a:t>
            </a:r>
            <a:br>
              <a:rPr lang="pl-PL" altLang="pl-PL" sz="1000" b="1" dirty="0">
                <a:solidFill>
                  <a:schemeClr val="bg1"/>
                </a:solidFill>
                <a:latin typeface="Roboto" panose="02000000000000000000" pitchFamily="2" charset="0"/>
              </a:rPr>
            </a:br>
            <a:r>
              <a:rPr lang="pl-PL" altLang="pl-PL" sz="1000" dirty="0">
                <a:solidFill>
                  <a:schemeClr val="bg1"/>
                </a:solidFill>
                <a:latin typeface="Roboto" panose="02000000000000000000" pitchFamily="2" charset="0"/>
              </a:rPr>
              <a:t>(44,9% wszystkich działań)</a:t>
            </a:r>
          </a:p>
        </p:txBody>
      </p:sp>
      <p:sp>
        <p:nvSpPr>
          <p:cNvPr id="18" name="Prostokąt: zaokrąglone rogi 17">
            <a:extLst>
              <a:ext uri="{FF2B5EF4-FFF2-40B4-BE49-F238E27FC236}">
                <a16:creationId xmlns:a16="http://schemas.microsoft.com/office/drawing/2014/main" id="{140D28C1-965B-476C-B494-D1C0C05FE2E6}"/>
              </a:ext>
            </a:extLst>
          </p:cNvPr>
          <p:cNvSpPr/>
          <p:nvPr/>
        </p:nvSpPr>
        <p:spPr bwMode="auto">
          <a:xfrm>
            <a:off x="9571702" y="2977177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l-PL" altLang="pl-PL" sz="1000" b="1" dirty="0">
                <a:solidFill>
                  <a:schemeClr val="bg1"/>
                </a:solidFill>
                <a:latin typeface="Roboto" panose="02000000000000000000" pitchFamily="2" charset="0"/>
              </a:rPr>
              <a:t>jcwpd 3 działania</a:t>
            </a:r>
            <a:br>
              <a:rPr lang="pl-PL" altLang="pl-PL" sz="1000" b="1" dirty="0">
                <a:solidFill>
                  <a:schemeClr val="bg1"/>
                </a:solidFill>
                <a:latin typeface="Roboto" panose="02000000000000000000" pitchFamily="2" charset="0"/>
              </a:rPr>
            </a:br>
            <a:r>
              <a:rPr lang="pl-PL" altLang="pl-PL" sz="1000" dirty="0">
                <a:solidFill>
                  <a:schemeClr val="bg1"/>
                </a:solidFill>
                <a:latin typeface="Roboto" panose="02000000000000000000" pitchFamily="2" charset="0"/>
              </a:rPr>
              <a:t>(ok. 0,5 % wszystkich działań)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3BBB8DB1-EE3E-40B4-88BC-55C1AC7F41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1647756"/>
              </p:ext>
            </p:extLst>
          </p:nvPr>
        </p:nvGraphicFramePr>
        <p:xfrm>
          <a:off x="3810000" y="2881825"/>
          <a:ext cx="527500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8673" name="Obraz 7">
            <a:extLst>
              <a:ext uri="{FF2B5EF4-FFF2-40B4-BE49-F238E27FC236}">
                <a16:creationId xmlns:a16="http://schemas.microsoft.com/office/drawing/2014/main" id="{4D30AC4A-9594-4CD8-8901-F5F96A94CA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4" name="Obraz 9">
            <a:extLst>
              <a:ext uri="{FF2B5EF4-FFF2-40B4-BE49-F238E27FC236}">
                <a16:creationId xmlns:a16="http://schemas.microsoft.com/office/drawing/2014/main" id="{88C27616-27D0-4903-B1FD-4F6C9AE502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pole tekstowe 1">
            <a:extLst>
              <a:ext uri="{FF2B5EF4-FFF2-40B4-BE49-F238E27FC236}">
                <a16:creationId xmlns:a16="http://schemas.microsoft.com/office/drawing/2014/main" id="{4415EC26-E665-4D6D-8EBE-E63872717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udział poszczególnych typów działań – obszar dorzecza Pregoły</a:t>
            </a:r>
          </a:p>
        </p:txBody>
      </p:sp>
      <p:sp>
        <p:nvSpPr>
          <p:cNvPr id="67617" name="Text Box 33">
            <a:extLst>
              <a:ext uri="{FF2B5EF4-FFF2-40B4-BE49-F238E27FC236}">
                <a16:creationId xmlns:a16="http://schemas.microsoft.com/office/drawing/2014/main" id="{277A9EBC-174D-4706-B07E-1358A6A91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234" y="2578100"/>
            <a:ext cx="593090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/>
            <a:r>
              <a:rPr lang="pl-PL" altLang="pl-PL" sz="1300" b="1" dirty="0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– jcwp RW</a:t>
            </a:r>
          </a:p>
        </p:txBody>
      </p:sp>
      <p:sp>
        <p:nvSpPr>
          <p:cNvPr id="28677" name="Text Box 35">
            <a:extLst>
              <a:ext uri="{FF2B5EF4-FFF2-40B4-BE49-F238E27FC236}">
                <a16:creationId xmlns:a16="http://schemas.microsoft.com/office/drawing/2014/main" id="{95BA01B4-DFE8-47AB-B642-9C1FE1DC9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375"/>
            <a:ext cx="11099800" cy="738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Działania dla jcwp RW nakierowane na redukcję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skumulowanych (RWC)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łącznie 33% wszystkich działań. Działania nakierowane na likwidację i redukcję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fizykochemicznych (RWP)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49% wszystkich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presje hydromorfologiczne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17%, zaś 1% stanowią działania nakierowane na redukcję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hydrologicznej</a:t>
            </a:r>
            <a:r>
              <a:rPr lang="pl-PL" altLang="pl-PL" sz="1300" b="1" dirty="0">
                <a:solidFill>
                  <a:srgbClr val="000000"/>
                </a:solidFill>
                <a:latin typeface="Roboto" panose="02000000000000000000" pitchFamily="2" charset="0"/>
              </a:rPr>
              <a:t>.</a:t>
            </a:r>
            <a:endParaRPr lang="pl-PL" altLang="pl-PL" sz="1200" dirty="0"/>
          </a:p>
        </p:txBody>
      </p:sp>
      <p:pic>
        <p:nvPicPr>
          <p:cNvPr id="9" name="Obraz 15">
            <a:extLst>
              <a:ext uri="{FF2B5EF4-FFF2-40B4-BE49-F238E27FC236}">
                <a16:creationId xmlns:a16="http://schemas.microsoft.com/office/drawing/2014/main" id="{4266BCE0-DA2D-43C7-91E4-94679AFC8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28530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3B61E031-0CC3-4963-8F04-4C9445CB8F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3824498"/>
              </p:ext>
            </p:extLst>
          </p:nvPr>
        </p:nvGraphicFramePr>
        <p:xfrm>
          <a:off x="3809998" y="2898245"/>
          <a:ext cx="5275006" cy="2750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6018" name="Obraz 7">
            <a:extLst>
              <a:ext uri="{FF2B5EF4-FFF2-40B4-BE49-F238E27FC236}">
                <a16:creationId xmlns:a16="http://schemas.microsoft.com/office/drawing/2014/main" id="{95C0C0F0-F581-4E1D-A4A4-BC4A42BEDF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Obraz 9">
            <a:extLst>
              <a:ext uri="{FF2B5EF4-FFF2-40B4-BE49-F238E27FC236}">
                <a16:creationId xmlns:a16="http://schemas.microsoft.com/office/drawing/2014/main" id="{A5650AB2-AB5B-44A0-90E6-D1796D9CD0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0" name="pole tekstowe 1">
            <a:extLst>
              <a:ext uri="{FF2B5EF4-FFF2-40B4-BE49-F238E27FC236}">
                <a16:creationId xmlns:a16="http://schemas.microsoft.com/office/drawing/2014/main" id="{FD5AB863-8A7A-4355-B723-04E9DC2DE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jeziorne – udział poszczególnych typów działań – obszar </a:t>
            </a: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cs typeface="Times New Roman" panose="02020603050405020304" pitchFamily="18" charset="0"/>
              </a:rPr>
              <a:t>dorzecza Pregoły</a:t>
            </a:r>
          </a:p>
        </p:txBody>
      </p:sp>
      <p:sp>
        <p:nvSpPr>
          <p:cNvPr id="86022" name="Text Box 35">
            <a:extLst>
              <a:ext uri="{FF2B5EF4-FFF2-40B4-BE49-F238E27FC236}">
                <a16:creationId xmlns:a16="http://schemas.microsoft.com/office/drawing/2014/main" id="{2CEC9925-1538-4704-864E-4C6DFF464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375"/>
            <a:ext cx="11099800" cy="738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Działania dla jcwp LW nakierowane na redukcję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skumulowanych (LWC)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łącznie 41% wszystkich działań. Działania nakierowane na likwidację i redukcję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fizykochemicznych (LWP)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56% wszystkich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presje hydromorfologiczne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2%, zaś 1% stanowią działania nakierowane na redukcję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hydrologicznej</a:t>
            </a:r>
            <a:r>
              <a:rPr lang="pl-PL" altLang="pl-PL" sz="1300" b="1" dirty="0">
                <a:solidFill>
                  <a:srgbClr val="000000"/>
                </a:solidFill>
                <a:latin typeface="Roboto" panose="02000000000000000000" pitchFamily="2" charset="0"/>
              </a:rPr>
              <a:t>.</a:t>
            </a:r>
            <a:endParaRPr lang="pl-PL" altLang="pl-PL" sz="1200" dirty="0"/>
          </a:p>
        </p:txBody>
      </p:sp>
      <p:sp>
        <p:nvSpPr>
          <p:cNvPr id="9" name="Text Box 33">
            <a:extLst>
              <a:ext uri="{FF2B5EF4-FFF2-40B4-BE49-F238E27FC236}">
                <a16:creationId xmlns:a16="http://schemas.microsoft.com/office/drawing/2014/main" id="{C857DAB1-8AC8-4DA0-9116-98FAC1A38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234" y="2578100"/>
            <a:ext cx="593090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/>
            <a:r>
              <a:rPr lang="pl-PL" altLang="pl-PL" sz="1300" b="1" dirty="0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– jcwp LW</a:t>
            </a:r>
          </a:p>
        </p:txBody>
      </p:sp>
      <p:pic>
        <p:nvPicPr>
          <p:cNvPr id="10" name="Obraz 15">
            <a:extLst>
              <a:ext uri="{FF2B5EF4-FFF2-40B4-BE49-F238E27FC236}">
                <a16:creationId xmlns:a16="http://schemas.microsoft.com/office/drawing/2014/main" id="{2C64B859-3FA2-4339-B01D-90B5E6A93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28530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Łyny i Węgorapy (obszar dorzecza Pregoły)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300" y="1731775"/>
            <a:ext cx="56477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 (łącznie wszystkie kategorie wód jcwp)</a:t>
            </a:r>
          </a:p>
        </p:txBody>
      </p:sp>
      <p:pic>
        <p:nvPicPr>
          <p:cNvPr id="17" name="Obraz 15">
            <a:extLst>
              <a:ext uri="{FF2B5EF4-FFF2-40B4-BE49-F238E27FC236}">
                <a16:creationId xmlns:a16="http://schemas.microsoft.com/office/drawing/2014/main" id="{4A1DBC88-887B-4B4D-9D80-C42447320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33149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Wykres 12">
            <a:extLst>
              <a:ext uri="{FF2B5EF4-FFF2-40B4-BE49-F238E27FC236}">
                <a16:creationId xmlns:a16="http://schemas.microsoft.com/office/drawing/2014/main" id="{1322AB10-0B86-4800-B408-5CC9A0326E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0669606"/>
              </p:ext>
            </p:extLst>
          </p:nvPr>
        </p:nvGraphicFramePr>
        <p:xfrm>
          <a:off x="613346" y="212836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C082C223-21E7-4FEE-8302-F49F05BF36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1863555"/>
              </p:ext>
            </p:extLst>
          </p:nvPr>
        </p:nvGraphicFramePr>
        <p:xfrm>
          <a:off x="7006655" y="1603926"/>
          <a:ext cx="4956745" cy="2066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Strzałka w prawo 4">
            <a:extLst>
              <a:ext uri="{FF2B5EF4-FFF2-40B4-BE49-F238E27FC236}">
                <a16:creationId xmlns:a16="http://schemas.microsoft.com/office/drawing/2014/main" id="{6BBEBF82-55ED-48C0-86CB-9039DBA57C06}"/>
              </a:ext>
            </a:extLst>
          </p:cNvPr>
          <p:cNvSpPr/>
          <p:nvPr/>
        </p:nvSpPr>
        <p:spPr>
          <a:xfrm>
            <a:off x="5811888" y="2596709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ole tekstowe 12">
            <a:extLst>
              <a:ext uri="{FF2B5EF4-FFF2-40B4-BE49-F238E27FC236}">
                <a16:creationId xmlns:a16="http://schemas.microsoft.com/office/drawing/2014/main" id="{35DDF0F6-73A8-4FCE-8F32-F57002114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6655" y="1345501"/>
            <a:ext cx="347402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 (jcwp RW)</a:t>
            </a:r>
          </a:p>
        </p:txBody>
      </p:sp>
      <p:sp>
        <p:nvSpPr>
          <p:cNvPr id="19" name="pole tekstowe 12">
            <a:extLst>
              <a:ext uri="{FF2B5EF4-FFF2-40B4-BE49-F238E27FC236}">
                <a16:creationId xmlns:a16="http://schemas.microsoft.com/office/drawing/2014/main" id="{3DDB23FF-607A-4CBB-AB5D-B8B15EBC2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6655" y="3754989"/>
            <a:ext cx="347402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 (jcwp LW)</a:t>
            </a:r>
          </a:p>
        </p:txBody>
      </p:sp>
      <p:sp>
        <p:nvSpPr>
          <p:cNvPr id="20" name="Strzałka w prawo 4">
            <a:extLst>
              <a:ext uri="{FF2B5EF4-FFF2-40B4-BE49-F238E27FC236}">
                <a16:creationId xmlns:a16="http://schemas.microsoft.com/office/drawing/2014/main" id="{88DDC33D-1AB3-47F0-BC9B-3D66098D161F}"/>
              </a:ext>
            </a:extLst>
          </p:cNvPr>
          <p:cNvSpPr/>
          <p:nvPr/>
        </p:nvSpPr>
        <p:spPr>
          <a:xfrm>
            <a:off x="5815113" y="4386836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graphicFrame>
        <p:nvGraphicFramePr>
          <p:cNvPr id="21" name="Wykres 20">
            <a:extLst>
              <a:ext uri="{FF2B5EF4-FFF2-40B4-BE49-F238E27FC236}">
                <a16:creationId xmlns:a16="http://schemas.microsoft.com/office/drawing/2014/main" id="{B0F6B96D-8C82-4185-BCF1-DB2336FE08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2499605"/>
              </p:ext>
            </p:extLst>
          </p:nvPr>
        </p:nvGraphicFramePr>
        <p:xfrm>
          <a:off x="7006654" y="4111741"/>
          <a:ext cx="5185346" cy="1980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024668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Łyny i Węgorapy (obszar dorzecza Pregoły)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4533"/>
            <a:ext cx="92720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 (łącznie wszystkie kategorie wód jcwp (RW, LW) – region wodny Łyny i Węgorapy)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51670416-A2C5-4438-A58F-1C5E3CE960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0389776"/>
              </p:ext>
            </p:extLst>
          </p:nvPr>
        </p:nvGraphicFramePr>
        <p:xfrm>
          <a:off x="257175" y="1990499"/>
          <a:ext cx="7220071" cy="3532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pole tekstowe 14">
            <a:extLst>
              <a:ext uri="{FF2B5EF4-FFF2-40B4-BE49-F238E27FC236}">
                <a16:creationId xmlns:a16="http://schemas.microsoft.com/office/drawing/2014/main" id="{B3335F9A-F7A9-4A94-851B-6F3F296B8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1972" y="2379188"/>
            <a:ext cx="4679950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jcwp – łącznie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236 920,06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tys.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trzałka w prawo 4">
            <a:extLst>
              <a:ext uri="{FF2B5EF4-FFF2-40B4-BE49-F238E27FC236}">
                <a16:creationId xmlns:a16="http://schemas.microsoft.com/office/drawing/2014/main" id="{65264562-5F92-4CA3-8D77-FF97CC248DBB}"/>
              </a:ext>
            </a:extLst>
          </p:cNvPr>
          <p:cNvSpPr/>
          <p:nvPr/>
        </p:nvSpPr>
        <p:spPr>
          <a:xfrm rot="5400000">
            <a:off x="9444777" y="2789579"/>
            <a:ext cx="414338" cy="308021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744E77D-368C-4416-80DD-2E537C8EF852}"/>
              </a:ext>
            </a:extLst>
          </p:cNvPr>
          <p:cNvSpPr txBox="1"/>
          <p:nvPr/>
        </p:nvSpPr>
        <p:spPr>
          <a:xfrm>
            <a:off x="7254875" y="3167331"/>
            <a:ext cx="4679950" cy="10922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własne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Budżet państwa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UE</a:t>
            </a:r>
          </a:p>
        </p:txBody>
      </p:sp>
    </p:spTree>
    <p:extLst>
      <p:ext uri="{BB962C8B-B14F-4D97-AF65-F5344CB8AC3E}">
        <p14:creationId xmlns:p14="http://schemas.microsoft.com/office/powerpoint/2010/main" val="3695186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7">
            <a:extLst>
              <a:ext uri="{FF2B5EF4-FFF2-40B4-BE49-F238E27FC236}">
                <a16:creationId xmlns:a16="http://schemas.microsoft.com/office/drawing/2014/main" id="{D1471FAC-CA86-4392-A8AA-EF3C3A5604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9">
            <a:extLst>
              <a:ext uri="{FF2B5EF4-FFF2-40B4-BE49-F238E27FC236}">
                <a16:creationId xmlns:a16="http://schemas.microsoft.com/office/drawing/2014/main" id="{C20212A5-BA6D-4F08-A4B7-9866B2B39A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pole tekstowe 1">
            <a:extLst>
              <a:ext uri="{FF2B5EF4-FFF2-40B4-BE49-F238E27FC236}">
                <a16:creationId xmlns:a16="http://schemas.microsoft.com/office/drawing/2014/main" id="{7C8B1D79-6E3B-4D83-A72F-E68C32844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4" y="868363"/>
            <a:ext cx="117621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LW – obszar dorzecza Pregoły/region wodny Łyny i Węgorapy – przykład: Jezioro Trackie</a:t>
            </a:r>
          </a:p>
        </p:txBody>
      </p:sp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C8E1DCC4-62D0-41AA-8476-88BFC3DAD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3367088"/>
            <a:ext cx="7278687" cy="244475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podstawowe: 2 działania podstawowe, jedno techniczne i jedno nietechniczne  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79E7E463-2ECE-4A00-82DD-683FE4CF3902}"/>
              </a:ext>
            </a:extLst>
          </p:cNvPr>
          <p:cNvGraphicFramePr>
            <a:graphicFrameLocks noGrp="1"/>
          </p:cNvGraphicFramePr>
          <p:nvPr/>
        </p:nvGraphicFramePr>
        <p:xfrm>
          <a:off x="360363" y="1254125"/>
          <a:ext cx="7278687" cy="1992313"/>
        </p:xfrm>
        <a:graphic>
          <a:graphicData uri="http://schemas.openxmlformats.org/drawingml/2006/table">
            <a:tbl>
              <a:tblPr/>
              <a:tblGrid>
                <a:gridCol w="791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9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50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462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1866"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JCWP PLLW 30456 – Jez. Trackie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18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Kod JCWP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LW30456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Silnie zmieniona część wód (SZCW)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Presja na elementy biologiczne zależne od </a:t>
                      </a: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hydromorfologii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biologiczne zależne od fizykochemii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fizykochemiczne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chemiczne (woda)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obszary chronione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826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Region</a:t>
                      </a: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 wodny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Łyny i Węgorapy</a:t>
                      </a:r>
                    </a:p>
                  </a:txBody>
                  <a:tcPr marL="9524" marR="9524" marT="95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Ocena ryzyka nieosiągnięcia  celu środowiskowego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(niemonitorowana)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34C25FBE-6C22-4F90-BDFF-ABB1267E0A74}"/>
              </a:ext>
            </a:extLst>
          </p:cNvPr>
          <p:cNvGraphicFramePr>
            <a:graphicFrameLocks noGrp="1"/>
          </p:cNvGraphicFramePr>
          <p:nvPr/>
        </p:nvGraphicFramePr>
        <p:xfrm>
          <a:off x="360363" y="3732213"/>
          <a:ext cx="7278687" cy="22383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9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0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5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27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397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LWP_07.01</a:t>
                      </a:r>
                    </a:p>
                  </a:txBody>
                  <a:tcPr marL="9525" marR="9525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Uporządkowanie i poprawa infrastruktury związanej z gospodarką ściekową na obszarze gminy poza aglomeracjami</a:t>
                      </a:r>
                    </a:p>
                  </a:txBody>
                  <a:tcPr marL="9525" marR="9525" marT="953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Realizacja działań wynikających z opracowania powstałego w ramach działania LWP_06.03, w tym m.in.:</a:t>
                      </a:r>
                      <a:b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- Budowa/modernizacja oczyszczalni ścieków</a:t>
                      </a:r>
                      <a:b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- Budowa/modernizacja sieci kanalizacyjnej</a:t>
                      </a:r>
                      <a:b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- Programy wsparcia finansowego budowy indywidualnych systemów oczyszczania ścieków</a:t>
                      </a:r>
                      <a:b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- Programy wsparcia finansowego budowy i remont bezodpływowych zbiorników na ścieki</a:t>
                      </a:r>
                    </a:p>
                  </a:txBody>
                  <a:tcPr marL="9525" marR="9525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Techniczne</a:t>
                      </a:r>
                    </a:p>
                  </a:txBody>
                  <a:tcPr marL="9525" marR="9525" marT="953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8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LWP_09.01</a:t>
                      </a:r>
                    </a:p>
                  </a:txBody>
                  <a:tcPr marL="9525" marR="9525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gospodarowania wodami oraz przeglądy pozwoleń wodnoprawnych</a:t>
                      </a:r>
                    </a:p>
                  </a:txBody>
                  <a:tcPr marL="9525" marR="9525" marT="953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przestrzegania warunków ustalonych w decyzjach i korzystania z wód w ramach procedury kontroli gospodarowania wodami (na podstawie art. 334 Prawa wodnego) oraz wykonanie przeglądów pozwoleń wodnoprawnych (na podstawie art. 416 Prawa wodnego).</a:t>
                      </a:r>
                    </a:p>
                  </a:txBody>
                  <a:tcPr marL="9525" marR="9525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</a:txBody>
                  <a:tcPr marL="9525" marR="9525" marT="953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3BA74E99-9A87-42D8-8FE1-EE98F018FE96}"/>
              </a:ext>
            </a:extLst>
          </p:cNvPr>
          <p:cNvGraphicFramePr>
            <a:graphicFrameLocks noGrp="1"/>
          </p:cNvGraphicFramePr>
          <p:nvPr/>
        </p:nvGraphicFramePr>
        <p:xfrm>
          <a:off x="7670800" y="5654675"/>
          <a:ext cx="4441825" cy="334963"/>
        </p:xfrm>
        <a:graphic>
          <a:graphicData uri="http://schemas.openxmlformats.org/drawingml/2006/table">
            <a:tbl>
              <a:tblPr/>
              <a:tblGrid>
                <a:gridCol w="4441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Łyny i Węgorapy – prezentowany przykład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3" marR="91453" marT="45622" marB="4562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118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55621353-E575-4355-920C-043B09227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800" y="1230313"/>
            <a:ext cx="4441825" cy="444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7">
            <a:extLst>
              <a:ext uri="{FF2B5EF4-FFF2-40B4-BE49-F238E27FC236}">
                <a16:creationId xmlns:a16="http://schemas.microsoft.com/office/drawing/2014/main" id="{DF42C1FA-A08B-4F17-8420-507F714354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9">
            <a:extLst>
              <a:ext uri="{FF2B5EF4-FFF2-40B4-BE49-F238E27FC236}">
                <a16:creationId xmlns:a16="http://schemas.microsoft.com/office/drawing/2014/main" id="{D9F3FBA2-790E-4DE3-A637-94E5EDE77E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CFA78E02-12EC-4C4F-81CE-683DAFE20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497013"/>
            <a:ext cx="7600950" cy="24606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uzupełniające: 3 działania uzupełniające, 1 techniczne oraz 2 nietechniczne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B7D5BD45-2978-49F9-80FF-708DF48D51BA}"/>
              </a:ext>
            </a:extLst>
          </p:cNvPr>
          <p:cNvGraphicFramePr>
            <a:graphicFrameLocks noGrp="1"/>
          </p:cNvGraphicFramePr>
          <p:nvPr/>
        </p:nvGraphicFramePr>
        <p:xfrm>
          <a:off x="7994650" y="5556250"/>
          <a:ext cx="4017963" cy="579438"/>
        </p:xfrm>
        <a:graphic>
          <a:graphicData uri="http://schemas.openxmlformats.org/drawingml/2006/table">
            <a:tbl>
              <a:tblPr/>
              <a:tblGrid>
                <a:gridCol w="4017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94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Łyny i Węgorapy – prezentowany przykład</a:t>
                      </a:r>
                    </a:p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Podkład: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ortofotomapa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GUGiK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WMS; https://mapy.geoportal.gov.pl/wss/service/PZGIK/ORTO/WMS/StandardResolution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5" marR="91455" marT="45682" marB="4568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7C91D87-85B1-4D8D-A534-2DBCFAEC1E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304390"/>
              </p:ext>
            </p:extLst>
          </p:nvPr>
        </p:nvGraphicFramePr>
        <p:xfrm>
          <a:off x="261938" y="1882775"/>
          <a:ext cx="7596187" cy="36165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2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7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29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6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1672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LWHM_01.02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Aktywne kształtowanie stref buforowych w pasie 15 m od linii brzegowej jezior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Tworzenie strefy buforowej dla ograniczenia spływu biogenów i zawiesin ze zlewni. Szczególnie istotne w zlewniach intensywnie użytkowanych rolniczo. Ograniczenie zamulania oraz redukcja dopływu biogenów.</a:t>
                      </a:r>
                      <a:b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Utworzenie płatów nieużytkowanej roślinności jako ostoi różnorodności biologicznej. W przypadku właścicieli gruntów przybrzeżnych działanie realizowane w formie zaleceń przekazywanych w ramach akcji edukacyjnych dot. realizacji Programu Azotanowego. Zachęcanie właścicieli gruntów rolnych sąsiadujących z jeziorami do utrzymywania/tworzenia stref buforowych.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Długość kształtowanego odcinka linii brzegowej (tworzenie lub uzupełnienie strefy buforowej) – 1280 </a:t>
                      </a:r>
                      <a:r>
                        <a:rPr kumimoji="0" lang="pl-PL" sz="9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mb</a:t>
                      </a: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Techniczne (ciągłe)</a:t>
                      </a:r>
                    </a:p>
                  </a:txBody>
                  <a:tcPr marL="8179" marR="8179" marT="817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15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LWP_06.03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Analizy techniczno-ekonomiczne gospodarowania ściekami w obszarze gminy poza aglomeracjami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Przygotowanie analizy techniczno-ekonomicznej gospodarowania ściekami w obszarze niezurbanizowanym na obszarze gminy w celu ograniczenia dopływu zanieczyszczeń komunalnych do wód.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Dotyczy 2 gmin: Olsztyn, Purda.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</a:txBody>
                  <a:tcPr marL="8179" marR="8179" marT="817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808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LWP_08.01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programu ochrony środowiska pod kątem poprawy efektywności ograniczania dopływu zanieczyszczeń do </a:t>
                      </a:r>
                      <a:r>
                        <a:rPr kumimoji="0" lang="pl-PL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Programu Ochrony Środowiska w celu ograniczenia emisji zanieczyszczeń do powietrza substancji będących czynnikami presji w wodzie oraz redukcji dopływu substancji priorytetowych ze zlewni do </a:t>
                      </a:r>
                      <a:r>
                        <a:rPr kumimoji="0" lang="pl-PL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obejmująca 4 Programy Ochrony Środowiska.</a:t>
                      </a:r>
                    </a:p>
                  </a:txBody>
                  <a:tcPr marL="8179" marR="8179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</a:txBody>
                  <a:tcPr marL="8179" marR="8179" marT="817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149" name="pole tekstowe 1">
            <a:extLst>
              <a:ext uri="{FF2B5EF4-FFF2-40B4-BE49-F238E27FC236}">
                <a16:creationId xmlns:a16="http://schemas.microsoft.com/office/drawing/2014/main" id="{54E55EEF-428F-4FD1-9FE3-ED254341C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LW – region wodny Łyny i Węgorapy – wybrany przykład Jezioro Trackie</a:t>
            </a:r>
          </a:p>
        </p:txBody>
      </p:sp>
      <p:pic>
        <p:nvPicPr>
          <p:cNvPr id="5150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1C8B4D95-5022-4E72-92A7-BBBA94E4C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650" y="1484313"/>
            <a:ext cx="4017963" cy="401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4DD388BE-A910-49D9-A363-6B2A13F7BF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EFFD3667-8C92-4714-8B8F-4D36223E26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C1A8CC52-B641-46D4-AFF1-D3AA2B563F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89063"/>
            <a:ext cx="5087938" cy="46196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Działanie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LWHM_01.02 - Aktywne kształtowanie stref buforowych </a:t>
            </a:r>
            <a:b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pasie min. 15 m od linii brzegowej jezior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8AB452D-9D4C-49B8-BA0C-3AB23A75C867}"/>
              </a:ext>
            </a:extLst>
          </p:cNvPr>
          <p:cNvSpPr txBox="1"/>
          <p:nvPr/>
        </p:nvSpPr>
        <p:spPr>
          <a:xfrm>
            <a:off x="350838" y="2160588"/>
            <a:ext cx="4994275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fontAlgn="ctr" hangingPunct="1">
              <a:defRPr/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1280 </a:t>
            </a:r>
            <a:r>
              <a:rPr lang="pl-PL" sz="12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mb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 strefy buforowej </a:t>
            </a:r>
          </a:p>
          <a:p>
            <a:pPr algn="ctr" defTabSz="914400" eaLnBrk="1" fontAlgn="ctr" hangingPunct="1">
              <a:defRPr/>
            </a:pPr>
            <a:endParaRPr 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Utworzenie lub/oraz uzupełnienie strefy buforowej dla ograniczenia spływu biogenów i zawiesin ze zlewni. 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Głównym celem realizacji działania, poza poprawą stanu hydromorfologicznego, jest ograniczenie zamulania zbiornika oraz redukcja dopływu biogenów (ograniczenie powstawania szybko zarastających mielizn przybrzeżnych). Ma to szczególne znaczenie w sytuacji znacznego udziału terenów zabudowanych oraz użytkowanych rolniczo w zlewni przy jednocześnie ograniczonej naturalnej wymianie wód.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W przypadku właścicieli gruntów przybrzeżnych działanie realizowane w formie zaleceń przekazywanych w ramach akcji edukacyjnych dot. realizacji Programu Azotanowego. Zachęcanie właścicieli gruntów rolnych sąsiadujących z jeziorami do utrzymywania/tworzenia stref buforowych.</a:t>
            </a:r>
          </a:p>
        </p:txBody>
      </p:sp>
      <p:pic>
        <p:nvPicPr>
          <p:cNvPr id="7174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54517F79-854C-4154-BA4D-3378C9158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0" y="1214438"/>
            <a:ext cx="4895850" cy="491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1B5A93-FEC7-4D03-BAB4-19DF9158CE0A}"/>
              </a:ext>
            </a:extLst>
          </p:cNvPr>
          <p:cNvGraphicFramePr>
            <a:graphicFrameLocks noGrp="1"/>
          </p:cNvGraphicFramePr>
          <p:nvPr/>
        </p:nvGraphicFramePr>
        <p:xfrm>
          <a:off x="255588" y="5749925"/>
          <a:ext cx="5870575" cy="335052"/>
        </p:xfrm>
        <a:graphic>
          <a:graphicData uri="http://schemas.openxmlformats.org/drawingml/2006/table">
            <a:tbl>
              <a:tblPr/>
              <a:tblGrid>
                <a:gridCol w="587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Podkład: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ortofotomapa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GUGiK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WMS; https://mapy.geoportal.gov.pl/wss/service/PZGIK/ORTO/WMS/StandardResolution</a:t>
                      </a:r>
                    </a:p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Podkład: cieniowanie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GUGiK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WMS; https://mapy.geoportal.gov.pl/wss/service/PZGIK/NMT/GRID1/WMS/ShadedRelief</a:t>
                      </a:r>
                    </a:p>
                  </a:txBody>
                  <a:tcPr marL="91443" marR="91443" marT="45606" marB="4560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77" name="pole tekstowe 1">
            <a:extLst>
              <a:ext uri="{FF2B5EF4-FFF2-40B4-BE49-F238E27FC236}">
                <a16:creationId xmlns:a16="http://schemas.microsoft.com/office/drawing/2014/main" id="{6F9C479A-06FA-4594-A6B1-6D729AEA5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Łyny i Węgorapy – wybrany przykład; Jezioro Trackie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2E3BBB1F-97B8-4A0A-9542-0A0FF26881E8}"/>
              </a:ext>
            </a:extLst>
          </p:cNvPr>
          <p:cNvGrpSpPr/>
          <p:nvPr/>
        </p:nvGrpSpPr>
        <p:grpSpPr>
          <a:xfrm>
            <a:off x="627698" y="1694497"/>
            <a:ext cx="5774213" cy="2855913"/>
            <a:chOff x="665798" y="1653027"/>
            <a:chExt cx="5774213" cy="2855913"/>
          </a:xfrm>
        </p:grpSpPr>
        <p:pic>
          <p:nvPicPr>
            <p:cNvPr id="18" name="Picture 2" descr="Znaczniki podłogowe strzałka | Dla Przemysłu">
              <a:extLst>
                <a:ext uri="{FF2B5EF4-FFF2-40B4-BE49-F238E27FC236}">
                  <a16:creationId xmlns:a16="http://schemas.microsoft.com/office/drawing/2014/main" id="{C838297C-3173-428C-BDB3-33246250DA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5744369" y="4211759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Znaczniki podłogowe strzałka | Dla Przemysłu">
              <a:extLst>
                <a:ext uri="{FF2B5EF4-FFF2-40B4-BE49-F238E27FC236}">
                  <a16:creationId xmlns:a16="http://schemas.microsoft.com/office/drawing/2014/main" id="{8D271ED4-5337-476A-ADE5-F8D813A9D0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665798" y="3842287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Znaczniki podłogowe strzałka | Dla Przemysłu">
              <a:extLst>
                <a:ext uri="{FF2B5EF4-FFF2-40B4-BE49-F238E27FC236}">
                  <a16:creationId xmlns:a16="http://schemas.microsoft.com/office/drawing/2014/main" id="{AF9BE81F-2AF3-4362-8B8F-09A31E6929F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4935062" y="3238939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Znaczniki podłogowe strzałka | Dla Przemysłu">
              <a:extLst>
                <a:ext uri="{FF2B5EF4-FFF2-40B4-BE49-F238E27FC236}">
                  <a16:creationId xmlns:a16="http://schemas.microsoft.com/office/drawing/2014/main" id="{9E7BBB13-3B11-48C7-8D19-5B61D80EFD5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1602106" y="2655834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Znaczniki podłogowe strzałka | Dla Przemysłu">
              <a:extLst>
                <a:ext uri="{FF2B5EF4-FFF2-40B4-BE49-F238E27FC236}">
                  <a16:creationId xmlns:a16="http://schemas.microsoft.com/office/drawing/2014/main" id="{E4CD417C-B1E7-488F-8DAD-250A766238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5395278" y="1653027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0" name="Obraz 7">
            <a:extLst>
              <a:ext uri="{FF2B5EF4-FFF2-40B4-BE49-F238E27FC236}">
                <a16:creationId xmlns:a16="http://schemas.microsoft.com/office/drawing/2014/main" id="{707580D2-D84E-4FB2-82D3-67C3B80F98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Obraz 9">
            <a:extLst>
              <a:ext uri="{FF2B5EF4-FFF2-40B4-BE49-F238E27FC236}">
                <a16:creationId xmlns:a16="http://schemas.microsoft.com/office/drawing/2014/main" id="{E0C1DBE0-3594-4F8B-A85E-7CE36DAE15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pole tekstowe 1">
            <a:extLst>
              <a:ext uri="{FF2B5EF4-FFF2-40B4-BE49-F238E27FC236}">
                <a16:creationId xmlns:a16="http://schemas.microsoft.com/office/drawing/2014/main" id="{8375DD4D-1672-4F7C-9091-134756D5D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</a:t>
            </a: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region wodny Łyny i Węgorapy – przykład działań drożność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121225C7-670E-438F-BC8B-F06335BEEB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959953"/>
              </p:ext>
            </p:extLst>
          </p:nvPr>
        </p:nvGraphicFramePr>
        <p:xfrm>
          <a:off x="7084060" y="4895056"/>
          <a:ext cx="3328988" cy="334963"/>
        </p:xfrm>
        <a:graphic>
          <a:graphicData uri="http://schemas.openxmlformats.org/drawingml/2006/table">
            <a:tbl>
              <a:tblPr/>
              <a:tblGrid>
                <a:gridCol w="3328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ea typeface="Roboto"/>
                          <a:cs typeface="Calibri" pitchFamily="34" charset="0"/>
                        </a:rPr>
                        <a:t>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ea typeface="Roboto"/>
                          <a:cs typeface="Calibri" pitchFamily="34" charset="0"/>
                        </a:rPr>
                        <a:t> RW – prezentowany przykład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/>
                        <a:ea typeface="Roboto"/>
                        <a:cs typeface="Calibri" pitchFamily="34" charset="0"/>
                      </a:endParaRPr>
                    </a:p>
                  </a:txBody>
                  <a:tcPr marL="91451" marR="91451" marT="45645" marB="456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4B99FB35-107B-4A12-A307-21CDAC8F8ADF}"/>
              </a:ext>
            </a:extLst>
          </p:cNvPr>
          <p:cNvGraphicFramePr>
            <a:graphicFrameLocks noGrp="1"/>
          </p:cNvGraphicFramePr>
          <p:nvPr/>
        </p:nvGraphicFramePr>
        <p:xfrm>
          <a:off x="7183438" y="1250950"/>
          <a:ext cx="4902201" cy="1970088"/>
        </p:xfrm>
        <a:graphic>
          <a:graphicData uri="http://schemas.openxmlformats.org/drawingml/2006/table">
            <a:tbl>
              <a:tblPr/>
              <a:tblGrid>
                <a:gridCol w="5323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3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48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27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86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7238">
                <a:tc gridSpan="5"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Gołdapa</a:t>
                      </a: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 od Czarnej Strugi do oddzielenia się Starej </a:t>
                      </a:r>
                      <a:r>
                        <a:rPr kumimoji="0" lang="pl-PL" altLang="pl-PL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Gołdapy</a:t>
                      </a:r>
                      <a:endParaRPr kumimoji="0" lang="pl-PL" altLang="pl-PL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Roboto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8701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kod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RW700011582479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NAT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Cel środowiskowy: dobry stan ekologiczny, zapewnienie drożności cieku dla migracji ichtiofauny o ile jest monitorowany wskaźnik </a:t>
                      </a: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diadromiczny</a:t>
                      </a: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 D; zapewnienie drożności cieku według wymagań gatunków chronionych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4149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region wodny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Łyny i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Węgrapy</a:t>
                      </a:r>
                      <a:endParaRPr kumimoji="0" lang="pl-PL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/>
                        <a:cs typeface="Arial" pitchFamily="34" charset="0"/>
                      </a:endParaRPr>
                    </a:p>
                  </a:txBody>
                  <a:tcPr marL="9523" marR="9523" marT="9529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ocena stanu na rok 2019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Słaby stan ekologiczny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Prostokąt 2">
            <a:extLst>
              <a:ext uri="{FF2B5EF4-FFF2-40B4-BE49-F238E27FC236}">
                <a16:creationId xmlns:a16="http://schemas.microsoft.com/office/drawing/2014/main" id="{7201D21A-478F-4D06-B7A2-FD43712F9971}"/>
              </a:ext>
            </a:extLst>
          </p:cNvPr>
          <p:cNvSpPr/>
          <p:nvPr/>
        </p:nvSpPr>
        <p:spPr>
          <a:xfrm>
            <a:off x="106361" y="1237695"/>
            <a:ext cx="7204075" cy="517064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Krok 1 Analiza informacji na temat budowli poprzecznych (baza HYMO, weryfikacja </a:t>
            </a:r>
            <a:r>
              <a:rPr 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ortofomap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wyniki ankietyzacji):</a:t>
            </a:r>
          </a:p>
          <a:p>
            <a:pPr marL="538163" indent="-274638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budowle w złym stanie technicznym lub obiekty nieużytkowane 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 likwidacji budowli poprzecznych/przebudowa budowli poprzecznych na bystrza. Realizacja działań w zakresie drożności zgodnie z przeprowadzoną analizą (RWHM_01.05).</a:t>
            </a:r>
          </a:p>
          <a:p>
            <a:pPr marL="538163" indent="-274638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duża wysokość piętrzenia, brak urządzeń do migracji ryb, brak zapewnionej ciągłości biologicznej  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przebudowy budowli piętrzących w zakresie zapewniającym ciągłość biologiczną i spełnienie celów środowiskowych. Realizacja działań zgodnie z przeprowadzoną analizą (RWHM_02.01).</a:t>
            </a:r>
          </a:p>
          <a:p>
            <a:pPr marL="538163" indent="-274638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brak danych na temat obiektu, niska wysokość piętrzenia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Ocena wpływu budowli poprzecznych na ciągłość biologiczną i cele środowiskowe jcwp (RWHM_02.06).</a:t>
            </a:r>
          </a:p>
          <a:p>
            <a:pPr marL="538163" indent="-274638">
              <a:buFontTx/>
              <a:buChar char="-"/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występowanie urządzeń do migracji ryb, ale brak danych na temat ich skuteczności </a:t>
            </a:r>
          </a:p>
          <a:p>
            <a:pPr marL="538163" indent="-274638"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	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Monitoring skuteczności istniejących urządzeń do migracji ryb (RWHM_02.08); Kontrola funkcjonowania urządzeń do migracji ryb (RWHM_02.07).</a:t>
            </a:r>
          </a:p>
          <a:p>
            <a:pPr marL="538163" indent="-274638">
              <a:buFontTx/>
              <a:buChar char="-"/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występowanie urządzeń do migracji ryb, urządzenia nie są skuteczne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przebudowy budowli piętrzących w zakresie zapewniającym ciągłość biologiczną i spełnienie celów środowiskowych. Realizacja działań zgodnie z przeprowadzoną analizą (RWHM_02.01).</a:t>
            </a:r>
          </a:p>
          <a:p>
            <a:pPr marL="538163" indent="-274638">
              <a:buFontTx/>
              <a:buChar char="-"/>
              <a:defRPr/>
            </a:pPr>
            <a:endParaRPr lang="pl-PL" altLang="en-US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Krok 2 Weryfikacja statusu realizacja działań z aPWŚK - działania niezrealizowane i w trakcie realizacji są prolongowane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(RWHM_02.02, RWHM_02.03, RWHM_02.04).</a:t>
            </a:r>
          </a:p>
          <a:p>
            <a:pPr>
              <a:defRPr/>
            </a:pPr>
            <a:endParaRPr lang="pl-PL" altLang="en-US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Tx/>
              <a:buChar char="-"/>
              <a:defRPr/>
            </a:pPr>
            <a:endParaRPr lang="pl-PL" altLang="en-US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Tx/>
              <a:buChar char="-"/>
              <a:defRPr/>
            </a:pPr>
            <a:endParaRPr lang="en-US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ole tekstowe 5">
            <a:extLst>
              <a:ext uri="{FF2B5EF4-FFF2-40B4-BE49-F238E27FC236}">
                <a16:creationId xmlns:a16="http://schemas.microsoft.com/office/drawing/2014/main" id="{B3C6ADBF-D5E3-4148-8065-7CCD5A10F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5500" y="3587750"/>
            <a:ext cx="4275138" cy="246063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uzupełniające:</a:t>
            </a:r>
          </a:p>
        </p:txBody>
      </p:sp>
      <p:graphicFrame>
        <p:nvGraphicFramePr>
          <p:cNvPr id="13" name="Group 47">
            <a:extLst>
              <a:ext uri="{FF2B5EF4-FFF2-40B4-BE49-F238E27FC236}">
                <a16:creationId xmlns:a16="http://schemas.microsoft.com/office/drawing/2014/main" id="{EFC86EE8-A086-4F5B-BE09-845CADF0FE52}"/>
              </a:ext>
            </a:extLst>
          </p:cNvPr>
          <p:cNvGraphicFramePr>
            <a:graphicFrameLocks noGrp="1"/>
          </p:cNvGraphicFramePr>
          <p:nvPr/>
        </p:nvGraphicFramePr>
        <p:xfrm>
          <a:off x="7175500" y="4000500"/>
          <a:ext cx="4730750" cy="947738"/>
        </p:xfrm>
        <a:graphic>
          <a:graphicData uri="http://schemas.openxmlformats.org/drawingml/2006/table">
            <a:tbl>
              <a:tblPr/>
              <a:tblGrid>
                <a:gridCol w="760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0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66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97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88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Kod działania</a:t>
                      </a:r>
                    </a:p>
                  </a:txBody>
                  <a:tcPr marL="9525" marR="9525" marT="952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RWHM_02.01</a:t>
                      </a:r>
                    </a:p>
                  </a:txBody>
                  <a:tcPr marL="9525" marR="9525" marT="952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RWHM_02.06</a:t>
                      </a:r>
                    </a:p>
                  </a:txBody>
                  <a:tcPr marL="9525" marR="9525" marT="952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RWHM_02.07</a:t>
                      </a:r>
                    </a:p>
                  </a:txBody>
                  <a:tcPr marL="9525" marR="9525" marT="952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RWHM_02.08</a:t>
                      </a:r>
                    </a:p>
                  </a:txBody>
                  <a:tcPr marL="9525" marR="9525" marT="952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Liczba budowli </a:t>
                      </a:r>
                    </a:p>
                  </a:txBody>
                  <a:tcPr marL="9525" marR="9525" marT="952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9525" marT="952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pole tekstowe 5">
            <a:extLst>
              <a:ext uri="{FF2B5EF4-FFF2-40B4-BE49-F238E27FC236}">
                <a16:creationId xmlns:a16="http://schemas.microsoft.com/office/drawing/2014/main" id="{6EC5CD97-71B6-4332-BB09-FAB70A4EE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164" y="5720413"/>
            <a:ext cx="6627336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pl-PL" altLang="en-US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dla budowli piętrzących zagregowane do działań dla jcwp</a:t>
            </a:r>
            <a:endParaRPr lang="pl-PL" altLang="pl-PL" sz="10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Obraz 7">
            <a:extLst>
              <a:ext uri="{FF2B5EF4-FFF2-40B4-BE49-F238E27FC236}">
                <a16:creationId xmlns:a16="http://schemas.microsoft.com/office/drawing/2014/main" id="{44B16F31-11F7-4D6B-9441-5743D5498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Obraz 9">
            <a:extLst>
              <a:ext uri="{FF2B5EF4-FFF2-40B4-BE49-F238E27FC236}">
                <a16:creationId xmlns:a16="http://schemas.microsoft.com/office/drawing/2014/main" id="{9256CCA8-45AF-4918-A03C-63E5F537DC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DD4DA55D-7C2F-418C-AD4C-C560DDCCA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6326" y="1947749"/>
            <a:ext cx="2419350" cy="217444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Na obszarze dorzecza Niemna zestawy działań naprawczych opracowano dla 54 jcw (czyli dla 87% wszystkich jcw w obszarze dorzecza), w tym dla: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23 jcwp rzecznych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31 jcwp jeziornych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 jcwpd</a:t>
            </a:r>
          </a:p>
        </p:txBody>
      </p:sp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AF23A6EF-A0AE-43D2-B5E1-4EE8D7837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078547"/>
              </p:ext>
            </p:extLst>
          </p:nvPr>
        </p:nvGraphicFramePr>
        <p:xfrm>
          <a:off x="7283451" y="5928085"/>
          <a:ext cx="3394392" cy="213088"/>
        </p:xfrm>
        <a:graphic>
          <a:graphicData uri="http://schemas.openxmlformats.org/drawingml/2006/table">
            <a:tbl>
              <a:tblPr/>
              <a:tblGrid>
                <a:gridCol w="3394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jcwpd 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Niemna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655" name="Obraz 9">
            <a:extLst>
              <a:ext uri="{FF2B5EF4-FFF2-40B4-BE49-F238E27FC236}">
                <a16:creationId xmlns:a16="http://schemas.microsoft.com/office/drawing/2014/main" id="{55F65055-B168-49D3-A24C-A242F5806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A8F32958-1D0D-4B1B-9086-185BF361A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jednolitych części wód – obszar dorzecza Niemna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FFC1E8D2-6F6E-43A1-AF97-292E4E67F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520046"/>
              </p:ext>
            </p:extLst>
          </p:nvPr>
        </p:nvGraphicFramePr>
        <p:xfrm>
          <a:off x="101908" y="593028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Niemna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661" name="Obraz 14">
            <a:extLst>
              <a:ext uri="{FF2B5EF4-FFF2-40B4-BE49-F238E27FC236}">
                <a16:creationId xmlns:a16="http://schemas.microsoft.com/office/drawing/2014/main" id="{A7B24A5B-1499-4212-BB9C-C73275B94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470157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6F8A34CD-FFAC-42BB-8701-D5697A9855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941" y="1151194"/>
            <a:ext cx="4776891" cy="477689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FA541BF-5FF3-44B9-80F7-AD2397345F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4771" y="1155700"/>
            <a:ext cx="4776892" cy="477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542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0B2D4FD-3E8E-4A00-9F8F-4B6614773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434" y="623632"/>
            <a:ext cx="5011994" cy="5011994"/>
          </a:xfrm>
          <a:prstGeom prst="rect">
            <a:avLst/>
          </a:prstGeom>
        </p:spPr>
      </p:pic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F72DCE22-D155-4799-ACE9-343CD1184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386706"/>
              </p:ext>
            </p:extLst>
          </p:nvPr>
        </p:nvGraphicFramePr>
        <p:xfrm>
          <a:off x="7879550" y="5422538"/>
          <a:ext cx="3162300" cy="213088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Niemna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obszar dorzecza Niemna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437691"/>
            <a:ext cx="6687881" cy="500752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Niemna opracowano łącznie 325 działań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których szacunkowy koszt określony został na 49 801,62 tys. zł. </a:t>
            </a:r>
          </a:p>
          <a:p>
            <a:pPr algn="just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rzeczne: opracowano 180 działań naprawczych,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77% stanowią działania podstawowe, 23% uzupełniające. 51% to działania nietechniczne, zaś 21% to działania techniczne, 28% 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tech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/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nietech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. Najliczniejszą grupę działań stanowią działania związane z poprawą warunków dla obszarów chronionych – 110 działań, działania związane z ograniczeniem presji fizykochemicznych i chemicznych - 36 działań; działania ukierunkowane na odtwarzanie ciągłości biologicznej, ochronę i odtwarzanie naturalnych procesów hydromorfologicznych – 24 działania.</a:t>
            </a:r>
          </a:p>
          <a:p>
            <a:pPr algn="just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jeziorne: opracowano łącznie 145 działań,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77% działania podstawowe, 23% uzupełniające. 54% to działania nietechniczne, zaś 46% działania techniczne, 1% 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tech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/nietechniczne. Najliczniejszą grupę działań stanowią działania związane z poprawą warunków dla obszarów chronionych oraz nakierowane na presje skumulowane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– 85 działań, działania związane z ograniczeniem presji fizykochemicznych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 chemicznych – 59 działań.</a:t>
            </a:r>
          </a:p>
          <a:p>
            <a:pPr algn="just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nie zidentyfikowano konieczności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wypracowywania zestawu działań dla jcwpd. W ich przypadku realizowane będą wyłącznie działania z katalogu działań krajowych.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pl-PL" altLang="pl-PL" sz="1200" dirty="0">
              <a:latin typeface="Arial" panose="020B0604020202020204" pitchFamily="34" charset="0"/>
            </a:endParaRPr>
          </a:p>
        </p:txBody>
      </p:sp>
      <p:sp>
        <p:nvSpPr>
          <p:cNvPr id="12" name="Prostokąt: zaokrąglone rogi 11">
            <a:extLst>
              <a:ext uri="{FF2B5EF4-FFF2-40B4-BE49-F238E27FC236}">
                <a16:creationId xmlns:a16="http://schemas.microsoft.com/office/drawing/2014/main" id="{6ED3A24B-63B5-4BDE-AD1C-769B1F95D2D2}"/>
              </a:ext>
            </a:extLst>
          </p:cNvPr>
          <p:cNvSpPr/>
          <p:nvPr/>
        </p:nvSpPr>
        <p:spPr bwMode="auto">
          <a:xfrm>
            <a:off x="8689975" y="1577975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l-PL" altLang="pl-PL" sz="1000" b="1" dirty="0">
                <a:solidFill>
                  <a:schemeClr val="bg1"/>
                </a:solidFill>
                <a:latin typeface="Roboto" panose="02000000000000000000" pitchFamily="2" charset="0"/>
              </a:rPr>
              <a:t>jcwp rzeczne (RW)</a:t>
            </a:r>
          </a:p>
          <a:p>
            <a:pPr algn="ctr"/>
            <a:r>
              <a:rPr lang="pl-PL" altLang="pl-PL" sz="1000" b="1" dirty="0">
                <a:solidFill>
                  <a:schemeClr val="bg1"/>
                </a:solidFill>
                <a:latin typeface="Roboto" panose="02000000000000000000" pitchFamily="2" charset="0"/>
              </a:rPr>
              <a:t>180 działań </a:t>
            </a:r>
            <a:br>
              <a:rPr lang="pl-PL" altLang="pl-PL" sz="1000" b="1" dirty="0">
                <a:solidFill>
                  <a:schemeClr val="bg1"/>
                </a:solidFill>
                <a:latin typeface="Roboto" panose="02000000000000000000" pitchFamily="2" charset="0"/>
              </a:rPr>
            </a:br>
            <a:r>
              <a:rPr lang="pl-PL" altLang="pl-PL" sz="1000" dirty="0">
                <a:solidFill>
                  <a:schemeClr val="bg1"/>
                </a:solidFill>
                <a:latin typeface="Roboto" panose="02000000000000000000" pitchFamily="2" charset="0"/>
              </a:rPr>
              <a:t>(55,4 % wszystkich działań)</a:t>
            </a:r>
          </a:p>
        </p:txBody>
      </p: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D6FFFE3D-95BB-4697-B290-494A6EE56AA4}"/>
              </a:ext>
            </a:extLst>
          </p:cNvPr>
          <p:cNvSpPr/>
          <p:nvPr/>
        </p:nvSpPr>
        <p:spPr bwMode="auto">
          <a:xfrm>
            <a:off x="9883775" y="2820988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l-PL" altLang="pl-PL" sz="1000" b="1">
                <a:solidFill>
                  <a:schemeClr val="bg1"/>
                </a:solidFill>
                <a:latin typeface="Roboto" panose="02000000000000000000" pitchFamily="2" charset="0"/>
              </a:rPr>
              <a:t>jcwp jeziorne (LW)</a:t>
            </a:r>
          </a:p>
          <a:p>
            <a:pPr algn="ctr"/>
            <a:r>
              <a:rPr lang="pl-PL" altLang="pl-PL" sz="1000" b="1">
                <a:solidFill>
                  <a:schemeClr val="bg1"/>
                </a:solidFill>
                <a:latin typeface="Roboto" panose="02000000000000000000" pitchFamily="2" charset="0"/>
              </a:rPr>
              <a:t>145 działań </a:t>
            </a:r>
            <a:br>
              <a:rPr lang="pl-PL" altLang="pl-PL" sz="1000" b="1">
                <a:solidFill>
                  <a:schemeClr val="bg1"/>
                </a:solidFill>
                <a:latin typeface="Roboto" panose="02000000000000000000" pitchFamily="2" charset="0"/>
              </a:rPr>
            </a:br>
            <a:r>
              <a:rPr lang="pl-PL" altLang="pl-PL" sz="1000">
                <a:solidFill>
                  <a:schemeClr val="bg1"/>
                </a:solidFill>
                <a:latin typeface="Roboto" panose="02000000000000000000" pitchFamily="2" charset="0"/>
              </a:rPr>
              <a:t>(44,6 % wszystkich działań)</a:t>
            </a:r>
          </a:p>
        </p:txBody>
      </p:sp>
    </p:spTree>
    <p:extLst>
      <p:ext uri="{BB962C8B-B14F-4D97-AF65-F5344CB8AC3E}">
        <p14:creationId xmlns:p14="http://schemas.microsoft.com/office/powerpoint/2010/main" val="1165418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1525AA73-E8F3-441F-B243-F37A780D17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7677577"/>
              </p:ext>
            </p:extLst>
          </p:nvPr>
        </p:nvGraphicFramePr>
        <p:xfrm>
          <a:off x="3647440" y="2898719"/>
          <a:ext cx="5750560" cy="2749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8673" name="Obraz 7">
            <a:extLst>
              <a:ext uri="{FF2B5EF4-FFF2-40B4-BE49-F238E27FC236}">
                <a16:creationId xmlns:a16="http://schemas.microsoft.com/office/drawing/2014/main" id="{4D30AC4A-9594-4CD8-8901-F5F96A94CA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4" name="Obraz 9">
            <a:extLst>
              <a:ext uri="{FF2B5EF4-FFF2-40B4-BE49-F238E27FC236}">
                <a16:creationId xmlns:a16="http://schemas.microsoft.com/office/drawing/2014/main" id="{88C27616-27D0-4903-B1FD-4F6C9AE502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pole tekstowe 1">
            <a:extLst>
              <a:ext uri="{FF2B5EF4-FFF2-40B4-BE49-F238E27FC236}">
                <a16:creationId xmlns:a16="http://schemas.microsoft.com/office/drawing/2014/main" id="{4415EC26-E665-4D6D-8EBE-E63872717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udział poszczególnych typów działań – obszar dorzecza Niemna</a:t>
            </a:r>
          </a:p>
        </p:txBody>
      </p:sp>
      <p:sp>
        <p:nvSpPr>
          <p:cNvPr id="67617" name="Text Box 33">
            <a:extLst>
              <a:ext uri="{FF2B5EF4-FFF2-40B4-BE49-F238E27FC236}">
                <a16:creationId xmlns:a16="http://schemas.microsoft.com/office/drawing/2014/main" id="{277A9EBC-174D-4706-B07E-1358A6A91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234" y="2578100"/>
            <a:ext cx="593090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/>
            <a:r>
              <a:rPr lang="pl-PL" altLang="pl-PL" sz="1300" b="1" dirty="0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– jcwp RW</a:t>
            </a:r>
          </a:p>
        </p:txBody>
      </p:sp>
      <p:sp>
        <p:nvSpPr>
          <p:cNvPr id="28677" name="Text Box 35">
            <a:extLst>
              <a:ext uri="{FF2B5EF4-FFF2-40B4-BE49-F238E27FC236}">
                <a16:creationId xmlns:a16="http://schemas.microsoft.com/office/drawing/2014/main" id="{95BA01B4-DFE8-47AB-B642-9C1FE1DC9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375"/>
            <a:ext cx="11099800" cy="738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Działania dla jcwp RW nakierowane na redukcję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skumulowanych (RWC)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łącznie 62% wszystkich działań. Działania nakierowane na likwidację i redukcję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fizykochemicznych (RWP)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20% wszystkich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presje hydromorfologiczne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16%, zaś 2% stanowią działania nakierowane na redukcję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hydrologicznej</a:t>
            </a:r>
            <a:r>
              <a:rPr lang="pl-PL" altLang="pl-PL" sz="1300" b="1" dirty="0">
                <a:solidFill>
                  <a:srgbClr val="000000"/>
                </a:solidFill>
                <a:latin typeface="Roboto" panose="02000000000000000000" pitchFamily="2" charset="0"/>
              </a:rPr>
              <a:t>.</a:t>
            </a:r>
            <a:endParaRPr lang="pl-PL" altLang="pl-PL" sz="1200" dirty="0"/>
          </a:p>
        </p:txBody>
      </p:sp>
      <p:pic>
        <p:nvPicPr>
          <p:cNvPr id="9" name="Obraz 15">
            <a:extLst>
              <a:ext uri="{FF2B5EF4-FFF2-40B4-BE49-F238E27FC236}">
                <a16:creationId xmlns:a16="http://schemas.microsoft.com/office/drawing/2014/main" id="{4266BCE0-DA2D-43C7-91E4-94679AFC8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28530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361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414561DA-BB51-4941-BFC6-F477A188D8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2094919"/>
              </p:ext>
            </p:extLst>
          </p:nvPr>
        </p:nvGraphicFramePr>
        <p:xfrm>
          <a:off x="3770832" y="2898245"/>
          <a:ext cx="5454938" cy="2750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6018" name="Obraz 7">
            <a:extLst>
              <a:ext uri="{FF2B5EF4-FFF2-40B4-BE49-F238E27FC236}">
                <a16:creationId xmlns:a16="http://schemas.microsoft.com/office/drawing/2014/main" id="{95C0C0F0-F581-4E1D-A4A4-BC4A42BEDF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Obraz 9">
            <a:extLst>
              <a:ext uri="{FF2B5EF4-FFF2-40B4-BE49-F238E27FC236}">
                <a16:creationId xmlns:a16="http://schemas.microsoft.com/office/drawing/2014/main" id="{A5650AB2-AB5B-44A0-90E6-D1796D9CD0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0" name="pole tekstowe 1">
            <a:extLst>
              <a:ext uri="{FF2B5EF4-FFF2-40B4-BE49-F238E27FC236}">
                <a16:creationId xmlns:a16="http://schemas.microsoft.com/office/drawing/2014/main" id="{FD5AB863-8A7A-4355-B723-04E9DC2DE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jeziorne – udział poszczególnych typów działań – obszar </a:t>
            </a: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cs typeface="Times New Roman" panose="02020603050405020304" pitchFamily="18" charset="0"/>
              </a:rPr>
              <a:t>dorzecza Niemna</a:t>
            </a:r>
          </a:p>
        </p:txBody>
      </p:sp>
      <p:sp>
        <p:nvSpPr>
          <p:cNvPr id="86022" name="Text Box 35">
            <a:extLst>
              <a:ext uri="{FF2B5EF4-FFF2-40B4-BE49-F238E27FC236}">
                <a16:creationId xmlns:a16="http://schemas.microsoft.com/office/drawing/2014/main" id="{2CEC9925-1538-4704-864E-4C6DFF464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375"/>
            <a:ext cx="11099800" cy="738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Działania dla jcwp LW nakierowane na redukcję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skumulowanych (LWC)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łącznie 58% wszystkich działań. Działania nakierowane na likwidację i redukcję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fizykochemicznych (LWP)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41% wszystkich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presje hydromorfologiczne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1%.</a:t>
            </a:r>
            <a:endParaRPr lang="pl-PL" altLang="pl-PL" sz="1200" dirty="0"/>
          </a:p>
        </p:txBody>
      </p:sp>
      <p:sp>
        <p:nvSpPr>
          <p:cNvPr id="9" name="Text Box 33">
            <a:extLst>
              <a:ext uri="{FF2B5EF4-FFF2-40B4-BE49-F238E27FC236}">
                <a16:creationId xmlns:a16="http://schemas.microsoft.com/office/drawing/2014/main" id="{C857DAB1-8AC8-4DA0-9116-98FAC1A38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234" y="2578100"/>
            <a:ext cx="593090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/>
            <a:r>
              <a:rPr lang="pl-PL" altLang="pl-PL" sz="1300" b="1" dirty="0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– jcwp LW</a:t>
            </a:r>
          </a:p>
        </p:txBody>
      </p:sp>
      <p:pic>
        <p:nvPicPr>
          <p:cNvPr id="10" name="Obraz 15">
            <a:extLst>
              <a:ext uri="{FF2B5EF4-FFF2-40B4-BE49-F238E27FC236}">
                <a16:creationId xmlns:a16="http://schemas.microsoft.com/office/drawing/2014/main" id="{2C64B859-3FA2-4339-B01D-90B5E6A93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28530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4164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Niemna (obszar dorzecza Niemna)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300" y="1731775"/>
            <a:ext cx="56477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 (łącznie wszystkie kategorie wód jcwp)</a:t>
            </a:r>
          </a:p>
        </p:txBody>
      </p:sp>
      <p:pic>
        <p:nvPicPr>
          <p:cNvPr id="17" name="Obraz 15">
            <a:extLst>
              <a:ext uri="{FF2B5EF4-FFF2-40B4-BE49-F238E27FC236}">
                <a16:creationId xmlns:a16="http://schemas.microsoft.com/office/drawing/2014/main" id="{4A1DBC88-887B-4B4D-9D80-C42447320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33149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trzałka w prawo 4">
            <a:extLst>
              <a:ext uri="{FF2B5EF4-FFF2-40B4-BE49-F238E27FC236}">
                <a16:creationId xmlns:a16="http://schemas.microsoft.com/office/drawing/2014/main" id="{6BBEBF82-55ED-48C0-86CB-9039DBA57C06}"/>
              </a:ext>
            </a:extLst>
          </p:cNvPr>
          <p:cNvSpPr/>
          <p:nvPr/>
        </p:nvSpPr>
        <p:spPr>
          <a:xfrm>
            <a:off x="5811888" y="2596709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ole tekstowe 12">
            <a:extLst>
              <a:ext uri="{FF2B5EF4-FFF2-40B4-BE49-F238E27FC236}">
                <a16:creationId xmlns:a16="http://schemas.microsoft.com/office/drawing/2014/main" id="{35DDF0F6-73A8-4FCE-8F32-F57002114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6655" y="1345501"/>
            <a:ext cx="347402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 (jcwp RW)</a:t>
            </a:r>
          </a:p>
        </p:txBody>
      </p:sp>
      <p:sp>
        <p:nvSpPr>
          <p:cNvPr id="19" name="pole tekstowe 12">
            <a:extLst>
              <a:ext uri="{FF2B5EF4-FFF2-40B4-BE49-F238E27FC236}">
                <a16:creationId xmlns:a16="http://schemas.microsoft.com/office/drawing/2014/main" id="{3DDB23FF-607A-4CBB-AB5D-B8B15EBC2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6655" y="3754989"/>
            <a:ext cx="347402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 (jcwp LW)</a:t>
            </a:r>
          </a:p>
        </p:txBody>
      </p:sp>
      <p:sp>
        <p:nvSpPr>
          <p:cNvPr id="20" name="Strzałka w prawo 4">
            <a:extLst>
              <a:ext uri="{FF2B5EF4-FFF2-40B4-BE49-F238E27FC236}">
                <a16:creationId xmlns:a16="http://schemas.microsoft.com/office/drawing/2014/main" id="{88DDC33D-1AB3-47F0-BC9B-3D66098D161F}"/>
              </a:ext>
            </a:extLst>
          </p:cNvPr>
          <p:cNvSpPr/>
          <p:nvPr/>
        </p:nvSpPr>
        <p:spPr>
          <a:xfrm>
            <a:off x="5815113" y="4386836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76601A5D-8D80-4789-805D-11A9159192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3527051"/>
              </p:ext>
            </p:extLst>
          </p:nvPr>
        </p:nvGraphicFramePr>
        <p:xfrm>
          <a:off x="609314" y="2298699"/>
          <a:ext cx="4836481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2" name="Wykres 21">
            <a:extLst>
              <a:ext uri="{FF2B5EF4-FFF2-40B4-BE49-F238E27FC236}">
                <a16:creationId xmlns:a16="http://schemas.microsoft.com/office/drawing/2014/main" id="{21201B8E-DAC9-4311-9D5C-0238FCD7B5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9608475"/>
              </p:ext>
            </p:extLst>
          </p:nvPr>
        </p:nvGraphicFramePr>
        <p:xfrm>
          <a:off x="7003429" y="1702254"/>
          <a:ext cx="5038113" cy="1786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3" name="Wykres 22">
            <a:extLst>
              <a:ext uri="{FF2B5EF4-FFF2-40B4-BE49-F238E27FC236}">
                <a16:creationId xmlns:a16="http://schemas.microsoft.com/office/drawing/2014/main" id="{6FABA1DE-8602-444D-A299-B9468683A0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1671851"/>
              </p:ext>
            </p:extLst>
          </p:nvPr>
        </p:nvGraphicFramePr>
        <p:xfrm>
          <a:off x="6969153" y="4088004"/>
          <a:ext cx="5072389" cy="1901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6646812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Niemna (obszar dorzecza Niemna)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4533"/>
            <a:ext cx="86581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 (łącznie wszystkie kategorie wód jcwp (RW, LW) – region wodny Niemna)</a:t>
            </a:r>
          </a:p>
        </p:txBody>
      </p:sp>
      <p:sp>
        <p:nvSpPr>
          <p:cNvPr id="9" name="pole tekstowe 14">
            <a:extLst>
              <a:ext uri="{FF2B5EF4-FFF2-40B4-BE49-F238E27FC236}">
                <a16:creationId xmlns:a16="http://schemas.microsoft.com/office/drawing/2014/main" id="{B3335F9A-F7A9-4A94-851B-6F3F296B8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1972" y="2379188"/>
            <a:ext cx="4679950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jcwp – łącznie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49 801,61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tys.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trzałka w prawo 4">
            <a:extLst>
              <a:ext uri="{FF2B5EF4-FFF2-40B4-BE49-F238E27FC236}">
                <a16:creationId xmlns:a16="http://schemas.microsoft.com/office/drawing/2014/main" id="{65264562-5F92-4CA3-8D77-FF97CC248DBB}"/>
              </a:ext>
            </a:extLst>
          </p:cNvPr>
          <p:cNvSpPr/>
          <p:nvPr/>
        </p:nvSpPr>
        <p:spPr>
          <a:xfrm rot="5400000">
            <a:off x="9444777" y="2789579"/>
            <a:ext cx="414338" cy="308021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744E77D-368C-4416-80DD-2E537C8EF852}"/>
              </a:ext>
            </a:extLst>
          </p:cNvPr>
          <p:cNvSpPr txBox="1"/>
          <p:nvPr/>
        </p:nvSpPr>
        <p:spPr>
          <a:xfrm>
            <a:off x="7254875" y="3167331"/>
            <a:ext cx="4679950" cy="10922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własne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Budżet państwa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UE</a:t>
            </a:r>
          </a:p>
        </p:txBody>
      </p:sp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CEE3C699-FDBD-449E-801D-EE5F3B04CE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170592"/>
              </p:ext>
            </p:extLst>
          </p:nvPr>
        </p:nvGraphicFramePr>
        <p:xfrm>
          <a:off x="413160" y="1800703"/>
          <a:ext cx="6841715" cy="4137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56476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7">
            <a:extLst>
              <a:ext uri="{FF2B5EF4-FFF2-40B4-BE49-F238E27FC236}">
                <a16:creationId xmlns:a16="http://schemas.microsoft.com/office/drawing/2014/main" id="{947C3512-67A5-4654-B020-064EA72E1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az 9">
            <a:extLst>
              <a:ext uri="{FF2B5EF4-FFF2-40B4-BE49-F238E27FC236}">
                <a16:creationId xmlns:a16="http://schemas.microsoft.com/office/drawing/2014/main" id="{6FD5D29E-77C4-4B06-9BFB-C5DB1849C3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pole tekstowe 1">
            <a:extLst>
              <a:ext uri="{FF2B5EF4-FFF2-40B4-BE49-F238E27FC236}">
                <a16:creationId xmlns:a16="http://schemas.microsoft.com/office/drawing/2014/main" id="{C71BE08E-30E1-43A1-9A10-87D2414E9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1777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obszar dorzecza Niemna/region wodny Niemna – przykład: Jezioro </a:t>
            </a:r>
            <a:r>
              <a:rPr lang="pl-PL" altLang="pl-PL" sz="18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Gremzdel</a:t>
            </a:r>
            <a:endParaRPr lang="pl-PL" altLang="pl-PL" sz="18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ECEE8DC3-C991-467B-B424-DAA81D2FB249}"/>
              </a:ext>
            </a:extLst>
          </p:cNvPr>
          <p:cNvGraphicFramePr>
            <a:graphicFrameLocks noGrp="1"/>
          </p:cNvGraphicFramePr>
          <p:nvPr/>
        </p:nvGraphicFramePr>
        <p:xfrm>
          <a:off x="360363" y="1254125"/>
          <a:ext cx="7389811" cy="1992313"/>
        </p:xfrm>
        <a:graphic>
          <a:graphicData uri="http://schemas.openxmlformats.org/drawingml/2006/table">
            <a:tbl>
              <a:tblPr/>
              <a:tblGrid>
                <a:gridCol w="803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3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6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3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942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1866"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JCWP PLLW 30634 – Jez. </a:t>
                      </a:r>
                      <a:r>
                        <a:rPr kumimoji="0" lang="pl-PL" altLang="pl-PL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Gremzdel</a:t>
                      </a:r>
                      <a:endParaRPr kumimoji="0" lang="pl-PL" altLang="pl-PL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18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Kod JCWP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LW30634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Naturalna (NAT)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5085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biologiczne zależne od fizykochemii</a:t>
                      </a:r>
                    </a:p>
                    <a:p>
                      <a:pPr marL="45085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fizykochemiczne</a:t>
                      </a:r>
                    </a:p>
                    <a:p>
                      <a:pPr marL="45085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chemiczne (woda)</a:t>
                      </a:r>
                    </a:p>
                    <a:p>
                      <a:pPr marL="45085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obszary chronione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826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Region</a:t>
                      </a: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 wodny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Niemna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Ocena ryzyka nieosiągnięcia  celu środowiskowego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(zły stan ekologiczny – aktualizacja 2019)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242" name="Text Box 30">
            <a:extLst>
              <a:ext uri="{FF2B5EF4-FFF2-40B4-BE49-F238E27FC236}">
                <a16:creationId xmlns:a16="http://schemas.microsoft.com/office/drawing/2014/main" id="{B6C57DCE-99F3-41A8-B627-E0E027720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2125" y="2879725"/>
            <a:ext cx="1276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</a:rPr>
              <a:t>Mapa jcwp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68E581B9-C429-4B32-91F8-C9FDFA8D03BD}"/>
              </a:ext>
            </a:extLst>
          </p:cNvPr>
          <p:cNvGraphicFramePr>
            <a:graphicFrameLocks noGrp="1"/>
          </p:cNvGraphicFramePr>
          <p:nvPr/>
        </p:nvGraphicFramePr>
        <p:xfrm>
          <a:off x="360363" y="3844925"/>
          <a:ext cx="7389811" cy="23321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2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2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36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3342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LWC_11.01</a:t>
                      </a:r>
                    </a:p>
                  </a:txBody>
                  <a:tcPr marL="9526" marR="9526" marT="952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Kontrole dotyczące stosowania programu działań mających na celu zmniejszenie zanieczyszczenia wód azotanami pochodzącymi ze źródeł rolniczych oraz zapobieganie dalszemu zanieczyszczeniu przez podmioty prowadzące produkcję rolną i działalność.</a:t>
                      </a:r>
                    </a:p>
                  </a:txBody>
                  <a:tcPr marL="9526" marR="9526" marT="9529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Działania kontrolne przestrzegania przez rolników rozporządzenia z dnia 12 lutego 2020 r w sprawie przyjęcia „Programu działań mających na celu zmniejszenie zanieczyszczenia wód azotanami pochodzącymi ze źródeł rolniczych oraz zapobieganie dalszemu zanieczyszczeniu” zgodnie z art. 108 pr. w., tj.: 1) stosowania programu działań, 2) spełnienia obowiązku posiadania planu nawożenia azotem, 3) stosowania nawozów zgodnie z planem nawożenia azotem.</a:t>
                      </a:r>
                    </a:p>
                  </a:txBody>
                  <a:tcPr marL="9526" marR="9526" marT="952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(ciągłe</a:t>
                      </a: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6" marR="9526" marT="9529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861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LWP_09.01</a:t>
                      </a:r>
                    </a:p>
                  </a:txBody>
                  <a:tcPr marL="9526" marR="9526" marT="952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gospodarowania wodami oraz przeglądy pozwoleń wodnoprawnych.</a:t>
                      </a:r>
                    </a:p>
                  </a:txBody>
                  <a:tcPr marL="9526" marR="9526" marT="9529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przestrzegania warunków ustalonych w decyzjach i korzystania z wód w ramach procedury kontroli gospodarowania wodami (na podstawie art. 334 Prawa wodnego) oraz wykonanie przeglądów pozwoleń wodnoprawnych (na podstawie art. 416 Prawa wodnego).</a:t>
                      </a:r>
                    </a:p>
                  </a:txBody>
                  <a:tcPr marL="9526" marR="9526" marT="952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(ciągłe)</a:t>
                      </a:r>
                    </a:p>
                  </a:txBody>
                  <a:tcPr marL="9526" marR="9526" marT="952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1DD2F5A7-AEEF-479E-8CFB-1673052150B9}"/>
              </a:ext>
            </a:extLst>
          </p:cNvPr>
          <p:cNvGraphicFramePr>
            <a:graphicFrameLocks noGrp="1"/>
          </p:cNvGraphicFramePr>
          <p:nvPr/>
        </p:nvGraphicFramePr>
        <p:xfrm>
          <a:off x="7750175" y="5692775"/>
          <a:ext cx="4441825" cy="334963"/>
        </p:xfrm>
        <a:graphic>
          <a:graphicData uri="http://schemas.openxmlformats.org/drawingml/2006/table">
            <a:tbl>
              <a:tblPr/>
              <a:tblGrid>
                <a:gridCol w="4441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Niemna – prezentowany przykład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3" marR="91453" marT="45622" marB="4562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262" name="Obraz 11" descr="Obraz zawierający mapa&#10;&#10;Opis wygenerowany automatycznie">
            <a:extLst>
              <a:ext uri="{FF2B5EF4-FFF2-40B4-BE49-F238E27FC236}">
                <a16:creationId xmlns:a16="http://schemas.microsoft.com/office/drawing/2014/main" id="{80658067-1620-4B0E-BAF3-9ED52DA24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175" y="1268413"/>
            <a:ext cx="4441825" cy="444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78C42F3B-8BCA-457E-BB96-AE4A18B42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3349625"/>
            <a:ext cx="7389812" cy="400050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podstawowe: 7 działań; 5 technicznych (w tym 4 wynikające z PZO lub PO ob. chronionych), 2 działania nietechniczne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7">
            <a:extLst>
              <a:ext uri="{FF2B5EF4-FFF2-40B4-BE49-F238E27FC236}">
                <a16:creationId xmlns:a16="http://schemas.microsoft.com/office/drawing/2014/main" id="{4E47BDDB-98BD-44F0-90FB-AA1A750D9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9">
            <a:extLst>
              <a:ext uri="{FF2B5EF4-FFF2-40B4-BE49-F238E27FC236}">
                <a16:creationId xmlns:a16="http://schemas.microsoft.com/office/drawing/2014/main" id="{3E5EBA0B-0881-4A47-ABCD-18E3D69499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C4FC99EC-47A9-4BA3-B5C9-D313D58D3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484313"/>
            <a:ext cx="6546850" cy="24606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podstawowe, wynikające z PZO lub PO dla obszarów chronionych – 4 działania techniczne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A32CA6B5-CFB3-46B9-9BAE-45ACD3531A67}"/>
              </a:ext>
            </a:extLst>
          </p:cNvPr>
          <p:cNvGraphicFramePr>
            <a:graphicFrameLocks noGrp="1"/>
          </p:cNvGraphicFramePr>
          <p:nvPr/>
        </p:nvGraphicFramePr>
        <p:xfrm>
          <a:off x="7053263" y="5922963"/>
          <a:ext cx="4532312" cy="334962"/>
        </p:xfrm>
        <a:graphic>
          <a:graphicData uri="http://schemas.openxmlformats.org/drawingml/2006/table">
            <a:tbl>
              <a:tblPr/>
              <a:tblGrid>
                <a:gridCol w="4532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 topograficzny –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OpenStreetMap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8" marR="91458" marT="45645" marB="456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46A8F31F-A69A-4E2F-94E8-C3D20B1B9B73}"/>
              </a:ext>
            </a:extLst>
          </p:cNvPr>
          <p:cNvGraphicFramePr>
            <a:graphicFrameLocks noGrp="1"/>
          </p:cNvGraphicFramePr>
          <p:nvPr/>
        </p:nvGraphicFramePr>
        <p:xfrm>
          <a:off x="257175" y="2122488"/>
          <a:ext cx="6546850" cy="38846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7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91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72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363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LWC_08.01</a:t>
                      </a:r>
                    </a:p>
                  </a:txBody>
                  <a:tcPr marL="8178" marR="8178" marT="8179" marB="0" anchor="ctr"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Realizacja działań wynikających z planów ochrony i planów zadań ochronnych dla obszarów chronionych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8" marR="8178" marT="817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legalności istniejących budynków i innych budowli nad jeziorami [3140, 3150]. Sprawdzenie legalności budynków i innych budowli (w tym pomostów i konstrukcji sanitarnych) w odległości do 100 m od linii brzegowej jeziora. (Obszar Natura 2000 Pojezierze Sejneńskie).</a:t>
                      </a:r>
                    </a:p>
                  </a:txBody>
                  <a:tcPr marL="8178" marR="8178" marT="8179" marB="0" anchor="ctr"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Techniczne</a:t>
                      </a:r>
                    </a:p>
                  </a:txBody>
                  <a:tcPr marL="8178" marR="8178" marT="8179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363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9" marB="0"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Ochrona siedliska [3140, 3150]. Zakaz wyrównywania gruntu, zasypywania, podsiewania, nawożenia, zaorywania oraz wznoszenia jakichkolwiek konstrukcji (z wyłączeniem drewnianych pomostów i ławek) w wyznaczonej strefie/w strefie szuwaru oraz do 20 metrów od linii brzegowej jeziora. Termin realizacji: w okresie obowiązywania PZO. (Obszar Natura 2000 Pojezierze Sejneńskie).</a:t>
                      </a:r>
                    </a:p>
                  </a:txBody>
                  <a:tcPr marL="8178" marR="8178" marT="8179" marB="0"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10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LWP_06.03</a:t>
                      </a:r>
                    </a:p>
                  </a:txBody>
                  <a:tcPr marL="8179" marR="8179" marT="8179" marB="0"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Analizy techniczno-ekonomiczne gospodarowania ściekami w obszarze gminy poza aglomeracjami</a:t>
                      </a:r>
                    </a:p>
                  </a:txBody>
                  <a:tcPr marL="8179" marR="8179" marT="817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Zakaz zarybiania obcymi gatunkami ryb [3140, 3150, 3160]. Termin realizacji: w okresie obowiązywania PZO. (Pojezierze Sejneńskie).</a:t>
                      </a:r>
                    </a:p>
                  </a:txBody>
                  <a:tcPr marL="8178" marR="8178" marT="8179" marB="0"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</a:txBody>
                  <a:tcPr marL="8179" marR="8179" marT="8179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523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LWP_08.01</a:t>
                      </a:r>
                    </a:p>
                  </a:txBody>
                  <a:tcPr marL="8179" marR="8179" marT="8179" marB="0"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programu ochrony środowiska pod kątem poprawy efektywności ograniczania dopływu zanieczyszczeń do </a:t>
                      </a:r>
                      <a:r>
                        <a:rPr kumimoji="0" lang="pl-PL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Uregulowanie gospodarki wodno-ściekowej [3150]. Budowa lub uzupełnienie istniejącej kanalizacji sanitarnej lub oczyszczalni przydomowych w sołectwach, w których znajdują się jeziora.  (Obszar Natura 2000 Pojezierze Sejneńskie).</a:t>
                      </a:r>
                    </a:p>
                  </a:txBody>
                  <a:tcPr marL="8178" marR="8178" marT="8179" marB="0"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</a:txBody>
                  <a:tcPr marL="8179" marR="8179" marT="8179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289" name="pole tekstowe 1">
            <a:extLst>
              <a:ext uri="{FF2B5EF4-FFF2-40B4-BE49-F238E27FC236}">
                <a16:creationId xmlns:a16="http://schemas.microsoft.com/office/drawing/2014/main" id="{E4ACEB6F-B53E-42F7-88C0-6E67DF6D9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Niemna – wybrany przykład Jezioro </a:t>
            </a:r>
            <a:r>
              <a:rPr lang="pl-PL" altLang="pl-PL" sz="18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Gremzdel</a:t>
            </a:r>
            <a:endParaRPr lang="pl-PL" altLang="pl-PL" sz="18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1290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308F6AAE-DEDD-4B02-85E9-3D5D3BE50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263" y="1404938"/>
            <a:ext cx="4618037" cy="460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EABF5FF6-0026-4989-B9A1-E4F614B432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A058BE51-82F5-4AE7-8D7E-9727022C22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AC979BA5-952E-4857-8363-1C53079CC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484313"/>
            <a:ext cx="6784975" cy="24606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Pozostałe działania podstawowe: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232FAF26-C878-4224-A68C-1C950EDC6991}"/>
              </a:ext>
            </a:extLst>
          </p:cNvPr>
          <p:cNvGraphicFramePr>
            <a:graphicFrameLocks noGrp="1"/>
          </p:cNvGraphicFramePr>
          <p:nvPr/>
        </p:nvGraphicFramePr>
        <p:xfrm>
          <a:off x="257175" y="1866900"/>
          <a:ext cx="6784975" cy="41005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7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7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3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64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235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Działanie podstawowe</a:t>
                      </a:r>
                    </a:p>
                  </a:txBody>
                  <a:tcPr marL="8179" marR="8179" marT="8181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9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9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9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904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LWP_07.01</a:t>
                      </a:r>
                    </a:p>
                  </a:txBody>
                  <a:tcPr marL="8179" marR="8179" marT="818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Uporządkowanie i poprawa infrastruktury związanej z gospodarką ściekową na obszarze gminy poza aglomeracjami.</a:t>
                      </a:r>
                    </a:p>
                  </a:txBody>
                  <a:tcPr marL="9526" marR="9526" marT="9532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Realizacja działań wynikających z opracowania powstałego w ramach działania LWP_06.03, w tym m.in.:</a:t>
                      </a:r>
                      <a:b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- Budowa/modernizacja oczyszczalni ścieków</a:t>
                      </a:r>
                      <a:b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- Budowa/modernizacja sieci kanalizacyjnej</a:t>
                      </a:r>
                      <a:b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- Programy wsparcia finansowego budowy indywidualnych systemów oczyszczania ścieków</a:t>
                      </a:r>
                      <a:b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- Programy wsparcia finansowego budowy i remont bezodpływowych zbiorników na ścieki</a:t>
                      </a:r>
                    </a:p>
                  </a:txBody>
                  <a:tcPr marL="9526" marR="9526" marT="953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Techniczne</a:t>
                      </a:r>
                    </a:p>
                  </a:txBody>
                  <a:tcPr marL="8179" marR="8179" marT="8181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013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LWC_11.01</a:t>
                      </a:r>
                    </a:p>
                  </a:txBody>
                  <a:tcPr marL="8179" marR="8179" marT="818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Kontrole dotyczące stosowania programu działań mających na celu zmniejszenie zanieczyszczenia wód azotanami pochodzącymi ze źródeł rolniczych oraz zapobieganie dalszemu zanieczyszczeniu przez podmioty prowadzące produkcję rolną i działalność.</a:t>
                      </a:r>
                    </a:p>
                  </a:txBody>
                  <a:tcPr marL="8179" marR="8179" marT="818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Działania kontrolne przestrzegania przez rolników rozporządzenia z dnia 12 lutego 2020 r w sprawie przyjęcia „Programu działań mających na celu zmniejszenie zanieczyszczenia wód azotanami pochodzącymi ze źródeł rolniczych oraz zapobieganie dalszemu zanieczyszczeniu” zgodnie z art. 108 pr. w., tj.: 1) stosowania programu działań, 2) spełnienia obowiązku posiadania planu nawożenia azotem, 3) stosowania nawozów zgodnie z planem nawożenia azotem.</a:t>
                      </a:r>
                    </a:p>
                  </a:txBody>
                  <a:tcPr marL="8179" marR="8179" marT="818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(ciągłe)</a:t>
                      </a:r>
                    </a:p>
                  </a:txBody>
                  <a:tcPr marL="8179" marR="8179" marT="8181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898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LWP_09.01</a:t>
                      </a:r>
                    </a:p>
                  </a:txBody>
                  <a:tcPr marL="8179" marR="8179" marT="818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gospodarowania wodami oraz przeglądy pozwoleń wodnoprawnych.</a:t>
                      </a:r>
                    </a:p>
                  </a:txBody>
                  <a:tcPr marL="8179" marR="8179" marT="818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przestrzegania warunków ustalonych w decyzjach i korzystania z wód w ramach procedury kontroli gospodarowania wodami (na podstawie art. 334 Prawa wodnego) oraz wykonanie przeglądów pozwoleń wodnoprawnych (na podstawie art. 416 Prawa wodnego).</a:t>
                      </a:r>
                    </a:p>
                  </a:txBody>
                  <a:tcPr marL="8179" marR="8179" marT="818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(ciągłe)</a:t>
                      </a:r>
                    </a:p>
                  </a:txBody>
                  <a:tcPr marL="8179" marR="8179" marT="8181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341" name="pole tekstowe 1">
            <a:extLst>
              <a:ext uri="{FF2B5EF4-FFF2-40B4-BE49-F238E27FC236}">
                <a16:creationId xmlns:a16="http://schemas.microsoft.com/office/drawing/2014/main" id="{2F573A82-77D2-4CE3-91CC-788D37EF0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Niemna – wybrany przykład Jezioro </a:t>
            </a:r>
            <a:r>
              <a:rPr lang="pl-PL" altLang="pl-PL" sz="18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Gremzdel</a:t>
            </a:r>
            <a:endParaRPr lang="pl-PL" altLang="pl-PL" sz="18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0045BB2-21A2-40D0-B175-384AAF24FE8F}"/>
              </a:ext>
            </a:extLst>
          </p:cNvPr>
          <p:cNvGraphicFramePr>
            <a:graphicFrameLocks noGrp="1"/>
          </p:cNvGraphicFramePr>
          <p:nvPr/>
        </p:nvGraphicFramePr>
        <p:xfrm>
          <a:off x="7302500" y="5900738"/>
          <a:ext cx="4497388" cy="363537"/>
        </p:xfrm>
        <a:graphic>
          <a:graphicData uri="http://schemas.openxmlformats.org/drawingml/2006/table">
            <a:tbl>
              <a:tblPr/>
              <a:tblGrid>
                <a:gridCol w="4497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353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Podkład: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ortofotomapa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GUGiK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WMS; https://mapy.geoportal.gov.pl/wss/service/PZGIK/ORTO/WMS/StandardResolution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465" marB="4546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344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E2CFAFBD-5C62-4401-B5C4-D01153E2A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1473200"/>
            <a:ext cx="4508500" cy="449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az 7">
            <a:extLst>
              <a:ext uri="{FF2B5EF4-FFF2-40B4-BE49-F238E27FC236}">
                <a16:creationId xmlns:a16="http://schemas.microsoft.com/office/drawing/2014/main" id="{9426BCB7-4F8D-499B-A075-E42C1DEC6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Obraz 9">
            <a:extLst>
              <a:ext uri="{FF2B5EF4-FFF2-40B4-BE49-F238E27FC236}">
                <a16:creationId xmlns:a16="http://schemas.microsoft.com/office/drawing/2014/main" id="{D77392ED-6D01-4E66-B2A9-61B8203DE9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665901C0-AE4C-45C6-98EB-19E3DB876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484313"/>
            <a:ext cx="11401425" cy="24606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uzupełniające: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D988ACDE-28BC-49C5-9FCA-BBC880E9741E}"/>
              </a:ext>
            </a:extLst>
          </p:cNvPr>
          <p:cNvGraphicFramePr>
            <a:graphicFrameLocks noGrp="1"/>
          </p:cNvGraphicFramePr>
          <p:nvPr/>
        </p:nvGraphicFramePr>
        <p:xfrm>
          <a:off x="8064500" y="5672138"/>
          <a:ext cx="3328988" cy="335050"/>
        </p:xfrm>
        <a:graphic>
          <a:graphicData uri="http://schemas.openxmlformats.org/drawingml/2006/table">
            <a:tbl>
              <a:tblPr/>
              <a:tblGrid>
                <a:gridCol w="3328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Łyny i Węgorapy – prezentowany przykład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1" marR="91451" marT="45605" marB="456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C431340-E503-4739-B816-ED3D3214037A}"/>
              </a:ext>
            </a:extLst>
          </p:cNvPr>
          <p:cNvGraphicFramePr>
            <a:graphicFrameLocks noGrp="1"/>
          </p:cNvGraphicFramePr>
          <p:nvPr/>
        </p:nvGraphicFramePr>
        <p:xfrm>
          <a:off x="260350" y="1858963"/>
          <a:ext cx="11401425" cy="41481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0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9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36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43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619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LWHM_01.02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Aktywne kształtowanie stref buforowych w pasie 15 m od linii brzegowej jezior</a:t>
                      </a:r>
                    </a:p>
                  </a:txBody>
                  <a:tcPr marL="8179" marR="8179" marT="817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Tworzenie strefy buforowej dla ograniczenia spływu biogenów i zawiesin ze zlewni. Szczególnie istotne w zlewniach intensywnie użytkowanych rolniczo. Ograniczenie zamulania oraz redukcja dopływu biogenów. Utworzenie płatów nieużytkowanej roślinności jako ostoi różnorodności biologicznej. W przypadku właścicieli gruntów przybrzeżnych działanie realizowane w formie zaleceń przekazywanych w ramach akcji edukacyjnych dot. realizacji Programu Azotanowego. Zachęcanie właścicieli gruntów rolnych sąsiadujących z jeziorami do utrzymywania/tworzenia stref buforowych.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Długość odcinka linii brzegowej (tworzenie lub uzupełnienie strefy buforowej) – 955 </a:t>
                      </a:r>
                      <a:r>
                        <a:rPr kumimoji="0" lang="pl-PL" sz="9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mb</a:t>
                      </a: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8179" marR="8179" marT="817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Techniczne </a:t>
                      </a: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(ciągłe)</a:t>
                      </a:r>
                    </a:p>
                  </a:txBody>
                  <a:tcPr marL="8179" marR="8179" marT="8179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143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LWP_01.01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Ograniczenie zanieczyszczenia jezior związkami biogennymi pochodzącymi z rolnictwa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Promocja działań wynikające ze zbioru zaleceń dobrych praktyk rolniczych dotyczących ograniczenia zanieczyszczenia związkami azotu i fosforu, w tym w szczególności działania ograniczające migrację biogenów wraz ze spływem powierzchniowym oraz działania wynikające z Kodeksu doradczego dobrej praktyki rolniczej dotyczącej ograniczenia emisji amoniaku. Działania doradcze ukierunkowane są na: doradztwo technologiczne, pomoc rolnikom w ubieganiu się o przyznanie pomocy finansowej ze środków pochodzących z funduszy UE lub innych instytucji krajowych i zagranicznych. Działania edukacyjne dotyczące właściwego sposobu stosowania środków ochrony roślin (</a:t>
                      </a:r>
                      <a:r>
                        <a:rPr kumimoji="0" lang="pl-PL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pestydcydów</a:t>
                      </a: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).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Szkolenia dla gospodarstw rolnych (16).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74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LWP_06.03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Analizy techniczno-ekonomiczne gospodarowania ściekami w obszarze gminy poza aglomeracjami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Przygotowanie analizy techniczno-ekonomicznej gospodarowania ściekami w obszarze niezurbanizowanym na obszarze gminy w celu ograniczenia dopływu zanieczyszczeń komunalnych do wód.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1 przewidziana analiza techniczna dla gminy Krasnopol.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9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74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LWP_08.01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programu ochrony środowiska pod kątem poprawy efektywności ograniczania dopływu zanieczyszczeń do jcwp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Programu Ochrony Środowiska w celu ograniczenia emisji zanieczyszczeń do powietrza substancji będących czynnikami presji w wodzie oraz redukcji dopływu substancji priorytetowych ze zlewni do </a:t>
                      </a:r>
                      <a:r>
                        <a:rPr kumimoji="0" lang="pl-PL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obejmująca 2 Programy Ochrony Środowiska.</a:t>
                      </a: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9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394" name="pole tekstowe 1">
            <a:extLst>
              <a:ext uri="{FF2B5EF4-FFF2-40B4-BE49-F238E27FC236}">
                <a16:creationId xmlns:a16="http://schemas.microsoft.com/office/drawing/2014/main" id="{6CD64277-4C61-44F3-9D1E-46D060E17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Niemna – wybrany przykład Jezioro </a:t>
            </a:r>
            <a:r>
              <a:rPr lang="pl-PL" altLang="pl-PL" sz="18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Gremzdel</a:t>
            </a:r>
            <a:endParaRPr lang="pl-PL" altLang="pl-PL" sz="18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az 7">
            <a:extLst>
              <a:ext uri="{FF2B5EF4-FFF2-40B4-BE49-F238E27FC236}">
                <a16:creationId xmlns:a16="http://schemas.microsoft.com/office/drawing/2014/main" id="{FA928C73-92B8-4EFF-876C-5E87BEEB9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Obraz 9">
            <a:extLst>
              <a:ext uri="{FF2B5EF4-FFF2-40B4-BE49-F238E27FC236}">
                <a16:creationId xmlns:a16="http://schemas.microsoft.com/office/drawing/2014/main" id="{A77C5384-6360-4EA4-B53A-E0E49782AD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D7C88889-63EE-46D1-8F18-EF3BB9444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06513"/>
            <a:ext cx="7600950" cy="27781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Działanie </a:t>
            </a:r>
            <a:r>
              <a:rPr 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LWHM_01.02 - Aktywne kształtowanie stref buforowych w pasie 15 m od linii brzegowej jezior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49FA1B37-EF30-4A8B-94B3-F7793973550A}"/>
              </a:ext>
            </a:extLst>
          </p:cNvPr>
          <p:cNvSpPr txBox="1"/>
          <p:nvPr/>
        </p:nvSpPr>
        <p:spPr>
          <a:xfrm>
            <a:off x="350838" y="2160588"/>
            <a:ext cx="4994275" cy="3046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fontAlgn="ctr" hangingPunct="1">
              <a:defRPr/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955 </a:t>
            </a:r>
            <a:r>
              <a:rPr lang="pl-PL" sz="12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mb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 strefy buforowej </a:t>
            </a:r>
          </a:p>
          <a:p>
            <a:pPr algn="ctr" defTabSz="914400" eaLnBrk="1" fontAlgn="ctr" hangingPunct="1">
              <a:defRPr/>
            </a:pPr>
            <a:endParaRPr 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Utworzenie lub/oraz uzupełnienie strefy buforowej dla ograniczenia spływu biogenów i zawiesin ze zlewni. 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Głównym celem realizacji działania, poza poprawą stanu hydromorfologicznego, jest ograniczenie zamulania zbiornika oraz redukcja dopływu biogenów. Ma to szczególne znaczenie w sytuacji znacznego udziału terenów zabudowanych oraz użytkowanych rolniczo w zlewni oraz ograniczonej wymiany wód.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W przypadku właścicieli gruntów przybrzeżnych działanie realizowane w formie zaleceń przekazywanych w ramach akcji edukacyjnych dot. realizacji Programu Azotanowego. Zachęcanie właścicieli gruntów rolnych sąsiadujących z jeziorami do utrzymywania/tworzenia stref buforowych.</a:t>
            </a:r>
          </a:p>
        </p:txBody>
      </p:sp>
      <p:pic>
        <p:nvPicPr>
          <p:cNvPr id="17414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225996EB-1953-4B67-ABD9-D828EF28F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38" y="1681163"/>
            <a:ext cx="442595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6F2EAC59-C7E6-4E5C-B63C-D23DADDBE83A}"/>
              </a:ext>
            </a:extLst>
          </p:cNvPr>
          <p:cNvGraphicFramePr>
            <a:graphicFrameLocks noGrp="1"/>
          </p:cNvGraphicFramePr>
          <p:nvPr/>
        </p:nvGraphicFramePr>
        <p:xfrm>
          <a:off x="2576513" y="5794375"/>
          <a:ext cx="4497387" cy="365125"/>
        </p:xfrm>
        <a:graphic>
          <a:graphicData uri="http://schemas.openxmlformats.org/drawingml/2006/table">
            <a:tbl>
              <a:tblPr/>
              <a:tblGrid>
                <a:gridCol w="4497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Podkład: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ortofotomapa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GUGiK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WMS; https://mapy.geoportal.gov.pl/wss/service/PZGIK/ORTO/WMS/StandardResolution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663" marB="4566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417" name="pole tekstowe 1">
            <a:extLst>
              <a:ext uri="{FF2B5EF4-FFF2-40B4-BE49-F238E27FC236}">
                <a16:creationId xmlns:a16="http://schemas.microsoft.com/office/drawing/2014/main" id="{7D22DB7F-69C0-428C-8AC4-09B70D008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Niemna – wybrany przykład Jezioro </a:t>
            </a:r>
            <a:r>
              <a:rPr lang="pl-PL" altLang="pl-PL" sz="18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Gremzdel</a:t>
            </a:r>
            <a:endParaRPr lang="pl-PL" altLang="pl-PL" sz="18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obszar dorzecza Pregoły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398501" y="2838994"/>
          <a:ext cx="4395568" cy="2452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9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526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jcwpd w OD Pregoły</a:t>
                      </a:r>
                      <a:endParaRPr lang="pl-PL" sz="13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pl-PL" sz="13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niezagrożone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stan dobry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206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stan słaby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85906" y="1413547"/>
            <a:ext cx="489569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Wody podziemne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 związane są z następującymi piętrami wodonośnymi: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czwartorzędowe piętro wodonośne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neogeńsko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-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paleogeńskie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piętro wodonośne</a:t>
            </a:r>
          </a:p>
        </p:txBody>
      </p:sp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01400AC5-3341-40B2-9317-57E06066CF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01634"/>
            <a:ext cx="5570136" cy="5570136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CDF7C889-1753-464D-A610-D81C5F620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4253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58330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93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obszar dorzecza Pregoły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429642029"/>
              </p:ext>
            </p:extLst>
          </p:nvPr>
        </p:nvGraphicFramePr>
        <p:xfrm>
          <a:off x="2933700" y="1715331"/>
          <a:ext cx="7117611" cy="3686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Prostokąt zaokrąglony 3"/>
          <p:cNvSpPr/>
          <p:nvPr/>
        </p:nvSpPr>
        <p:spPr>
          <a:xfrm>
            <a:off x="10051311" y="1971674"/>
            <a:ext cx="1912089" cy="3105151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Utrzymanie/</a:t>
            </a:r>
          </a:p>
          <a:p>
            <a:pPr algn="ctr"/>
            <a:r>
              <a:rPr lang="pl-PL" sz="14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Osiągnięcie celów środowiskowych</a:t>
            </a:r>
          </a:p>
        </p:txBody>
      </p:sp>
      <p:sp>
        <p:nvSpPr>
          <p:cNvPr id="5" name="Strzałka w prawo 4"/>
          <p:cNvSpPr/>
          <p:nvPr/>
        </p:nvSpPr>
        <p:spPr>
          <a:xfrm>
            <a:off x="257330" y="1762125"/>
            <a:ext cx="2762095" cy="3714750"/>
          </a:xfrm>
          <a:prstGeom prst="rightArrow">
            <a:avLst>
              <a:gd name="adj1" fmla="val 67436"/>
              <a:gd name="adj2" fmla="val 420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Charakterystyki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Analiza presji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i oddziaływań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Ocena stanu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Ocena ryzyka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2D01BAB-9239-4B83-882C-8AC29D397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74024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7277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obszar dorzecza Pregoły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2004089" y="1400888"/>
          <a:ext cx="8128000" cy="1697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465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działań ogółem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</a:t>
                      </a:r>
                      <a:r>
                        <a:rPr lang="pl-PL" sz="14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techniczne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nietechniczne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 nowe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kontynuowane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pole tekstowe 6"/>
          <p:cNvSpPr txBox="1"/>
          <p:nvPr/>
        </p:nvSpPr>
        <p:spPr>
          <a:xfrm>
            <a:off x="329755" y="4350273"/>
            <a:ext cx="5616488" cy="931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opracowanie wniosku na potrzeby ustanowienia obszaru ochronnego zbiornika wód śródlądowych (GZWP)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1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ustanowienie obszaru ochronnego zbiornika wód śródlądowych (GZWP)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1 jcwpd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6626943" y="4350273"/>
            <a:ext cx="519112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wsparcie działań organów administracji w zakresie ustanawiania obszarów ochronnych GZWP–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1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Prostokąt zaokrąglony 10"/>
          <p:cNvSpPr/>
          <p:nvPr/>
        </p:nvSpPr>
        <p:spPr>
          <a:xfrm>
            <a:off x="329755" y="3628638"/>
            <a:ext cx="5616488" cy="62865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</a:t>
            </a:r>
          </a:p>
        </p:txBody>
      </p:sp>
      <p:sp>
        <p:nvSpPr>
          <p:cNvPr id="12" name="Prostokąt zaokrąglony 11"/>
          <p:cNvSpPr/>
          <p:nvPr/>
        </p:nvSpPr>
        <p:spPr>
          <a:xfrm>
            <a:off x="6626943" y="3628638"/>
            <a:ext cx="5220000" cy="628650"/>
          </a:xfrm>
          <a:prstGeom prst="roundRect">
            <a:avLst/>
          </a:prstGeom>
          <a:solidFill>
            <a:srgbClr val="2F558D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</a:rPr>
              <a:t>Działania uzupełniające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2661117" y="5442440"/>
            <a:ext cx="6869765" cy="30777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l-PL" sz="14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Wszystkie działania zaliczają się do grupy działań administracyjnych</a:t>
            </a:r>
            <a:endParaRPr lang="pl-PL" sz="1200" b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012DB966-1A18-49D6-8098-39930E71E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673358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7229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430896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obszar dorzecza Pregoły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ela 10"/>
          <p:cNvGraphicFramePr>
            <a:graphicFrameLocks noGrp="1"/>
          </p:cNvGraphicFramePr>
          <p:nvPr/>
        </p:nvGraphicFramePr>
        <p:xfrm>
          <a:off x="304148" y="1903519"/>
          <a:ext cx="11449050" cy="34061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72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9326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1400" dirty="0"/>
                        <a:t>Działania ukierunkowane na redukcję presji ilościowej (GWI)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/>
                        <a:t>brak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pl-PL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889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pl-PL" sz="1400" b="1" dirty="0">
                          <a:solidFill>
                            <a:srgbClr val="2F558D"/>
                          </a:solidFill>
                        </a:rPr>
                        <a:t>Działania </a:t>
                      </a:r>
                      <a:r>
                        <a:rPr lang="pl-PL" sz="1400" b="1" kern="1200" dirty="0">
                          <a:solidFill>
                            <a:srgbClr val="2F558D"/>
                          </a:solidFill>
                        </a:rPr>
                        <a:t>ukierunkowane</a:t>
                      </a:r>
                      <a:r>
                        <a:rPr lang="pl-PL" sz="1400" b="1" dirty="0">
                          <a:solidFill>
                            <a:srgbClr val="2F558D"/>
                          </a:solidFill>
                        </a:rPr>
                        <a:t> na redukcję presji chemicznej (GWC)</a:t>
                      </a:r>
                    </a:p>
                    <a:p>
                      <a:pPr marL="285750" indent="-2857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opracowanie wniosku na potrzeby ustanowienia obszaru ochronnego zbiornika wód śródlądowych (GZWP) </a:t>
                      </a:r>
                    </a:p>
                    <a:p>
                      <a:pPr marL="285750" indent="-2857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ustanowienie obszaru ochronnego zbiornika wód śródlądowych (GZWP)</a:t>
                      </a:r>
                    </a:p>
                    <a:p>
                      <a:pPr marL="285750" indent="-2857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wsparcie działań organów administracji w zakresie ustanawiania obszarów ochronnych GZWP </a:t>
                      </a:r>
                    </a:p>
                  </a:txBody>
                  <a:tcPr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pl-PL" sz="1400" b="1" dirty="0">
                          <a:solidFill>
                            <a:srgbClr val="2F558D"/>
                          </a:solidFill>
                        </a:rPr>
                        <a:t>Działania ukierunkowane na redukcję presji ilościowej i chemicznej (GWIC)</a:t>
                      </a:r>
                    </a:p>
                    <a:p>
                      <a:pPr marL="285750" indent="-2857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brak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242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pl-PL" sz="1400" b="1" dirty="0">
                          <a:solidFill>
                            <a:srgbClr val="2F558D"/>
                          </a:solidFill>
                        </a:rPr>
                        <a:t>Działania ukierunkowane na redukcję presji chemicznej typu A (GWPA)</a:t>
                      </a:r>
                    </a:p>
                    <a:p>
                      <a:pPr marL="17145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brak</a:t>
                      </a:r>
                    </a:p>
                    <a:p>
                      <a:pPr algn="ctr">
                        <a:spcBef>
                          <a:spcPts val="300"/>
                        </a:spcBef>
                      </a:pPr>
                      <a:endParaRPr lang="pl-PL" sz="1200" dirty="0">
                        <a:solidFill>
                          <a:srgbClr val="2F558D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pl-PL" sz="1400" b="1" dirty="0">
                          <a:solidFill>
                            <a:srgbClr val="2F558D"/>
                          </a:solidFill>
                        </a:rPr>
                        <a:t>Działania ukierunkowane na redukcję presji chemicznej typu B (GWPB)</a:t>
                      </a:r>
                    </a:p>
                    <a:p>
                      <a:pPr marL="171450" indent="-171450" algn="l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</a:rPr>
                        <a:t>brak</a:t>
                      </a:r>
                    </a:p>
                    <a:p>
                      <a:pPr algn="ctr">
                        <a:spcBef>
                          <a:spcPts val="300"/>
                        </a:spcBef>
                      </a:pPr>
                      <a:endParaRPr lang="pl-PL" sz="1200" dirty="0">
                        <a:solidFill>
                          <a:srgbClr val="2F558D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Obraz 5">
            <a:extLst>
              <a:ext uri="{FF2B5EF4-FFF2-40B4-BE49-F238E27FC236}">
                <a16:creationId xmlns:a16="http://schemas.microsoft.com/office/drawing/2014/main" id="{7115A34E-6BA6-4077-8E7E-0463E0A2A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734647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6679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obszar dorzecza Pregoły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81184" y="1913250"/>
            <a:ext cx="4903066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Zbiorniki Wód Podziemnych (GZWP):</a:t>
            </a:r>
            <a:endParaRPr 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6 GZWP związanych z utworami czwartorzędowymi</a:t>
            </a: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-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neogeńsko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-czwartorzędowymi</a:t>
            </a: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paleogeńsko-neogeńskimi</a:t>
            </a:r>
            <a:endParaRPr 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81184" y="4014506"/>
            <a:ext cx="4903066" cy="1169551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opracowanie wniosku na potrzeby ustanowienia obszaru ochronnego zbiornika wód śródlądowych - 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</a:rPr>
              <a:t>GZWP 208 (Zbiornik </a:t>
            </a:r>
            <a:r>
              <a:rPr lang="pl-PL" sz="1200" b="1" dirty="0" err="1">
                <a:latin typeface="Roboto" panose="02000000000000000000" pitchFamily="2" charset="0"/>
                <a:ea typeface="Roboto" panose="02000000000000000000" pitchFamily="2" charset="0"/>
              </a:rPr>
              <a:t>międzymorenowy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</a:rPr>
              <a:t> Biskupiec)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</a:rPr>
              <a:t>ustanowienie obszaru ochronnego zbiornika wód śródlądowych (GZWP) – 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</a:rPr>
              <a:t>GZWP 208 (Zbiornik </a:t>
            </a:r>
            <a:r>
              <a:rPr lang="pl-PL" sz="1200" b="1" dirty="0" err="1">
                <a:latin typeface="Roboto" panose="02000000000000000000" pitchFamily="2" charset="0"/>
                <a:ea typeface="Roboto" panose="02000000000000000000" pitchFamily="2" charset="0"/>
              </a:rPr>
              <a:t>międzymorenowy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</a:rPr>
              <a:t> Biskupiec)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542" y="1237629"/>
            <a:ext cx="6816735" cy="482353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B557B7BF-31AB-412E-AECD-6A3DFB368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9555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29523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obszar dorzecza Pregoły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568269" y="4879435"/>
            <a:ext cx="4680000" cy="69249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Koszt realizacji działań –  0 zł, w tym: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podstawowych – 0 zł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uzupełniających – 0 zł</a:t>
            </a:r>
          </a:p>
        </p:txBody>
      </p:sp>
      <p:sp>
        <p:nvSpPr>
          <p:cNvPr id="16" name="pole tekstowe 15"/>
          <p:cNvSpPr txBox="1"/>
          <p:nvPr/>
        </p:nvSpPr>
        <p:spPr>
          <a:xfrm>
            <a:off x="6819899" y="4879435"/>
            <a:ext cx="4680000" cy="69249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Źródło środków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własne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Budżet państwa</a:t>
            </a:r>
          </a:p>
        </p:txBody>
      </p:sp>
      <p:graphicFrame>
        <p:nvGraphicFramePr>
          <p:cNvPr id="17" name="Wykres 16"/>
          <p:cNvGraphicFramePr>
            <a:graphicFrameLocks/>
          </p:cNvGraphicFramePr>
          <p:nvPr/>
        </p:nvGraphicFramePr>
        <p:xfrm>
          <a:off x="667857" y="1935167"/>
          <a:ext cx="4805927" cy="2354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Wykres 17"/>
          <p:cNvGraphicFramePr>
            <a:graphicFrameLocks/>
          </p:cNvGraphicFramePr>
          <p:nvPr/>
        </p:nvGraphicFramePr>
        <p:xfrm>
          <a:off x="6718217" y="1935167"/>
          <a:ext cx="4883364" cy="2506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pole tekstowe 11"/>
          <p:cNvSpPr txBox="1"/>
          <p:nvPr/>
        </p:nvSpPr>
        <p:spPr>
          <a:xfrm>
            <a:off x="891059" y="1506989"/>
            <a:ext cx="243848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19" name="pole tekstowe 18"/>
          <p:cNvSpPr txBox="1"/>
          <p:nvPr/>
        </p:nvSpPr>
        <p:spPr>
          <a:xfrm>
            <a:off x="6910439" y="1506989"/>
            <a:ext cx="286649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Jednostki odpowiedzialne za realizację</a:t>
            </a:r>
          </a:p>
        </p:txBody>
      </p:sp>
      <p:sp>
        <p:nvSpPr>
          <p:cNvPr id="20" name="Strzałka w prawo 19">
            <a:extLst>
              <a:ext uri="{FF2B5EF4-FFF2-40B4-BE49-F238E27FC236}">
                <a16:creationId xmlns:a16="http://schemas.microsoft.com/office/drawing/2014/main" id="{5D237424-25F0-439D-9351-242671E25070}"/>
              </a:ext>
            </a:extLst>
          </p:cNvPr>
          <p:cNvSpPr/>
          <p:nvPr/>
        </p:nvSpPr>
        <p:spPr>
          <a:xfrm>
            <a:off x="5595937" y="5091463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0561B34D-174A-4A03-99B1-538F5BFB9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691271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80871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308117" y="614538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obszar dorzecza Pregoły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286586" y="1046094"/>
          <a:ext cx="11521932" cy="2226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2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88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0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0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2363">
                <a:tc gridSpan="4">
                  <a:txBody>
                    <a:bodyPr/>
                    <a:lstStyle/>
                    <a:p>
                      <a:pPr algn="ctr"/>
                      <a:r>
                        <a:rPr lang="pl-PL" sz="1600" dirty="0" err="1"/>
                        <a:t>jcwpd</a:t>
                      </a:r>
                      <a:r>
                        <a:rPr lang="pl-PL" sz="1600" dirty="0"/>
                        <a:t> nr 20 ( PLGW700020)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5 701,20 km</a:t>
                      </a:r>
                      <a:r>
                        <a:rPr lang="pl-PL" sz="11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niezagrożona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Łyny i Węgorapy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stan dobry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Łyna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(100%), Drwęca (&lt;1%), Narew od Biebrzy do Pułtuska z wyłączeniem WJM i zlewni Pisy (BI) (&lt;1%), Narew od Biebrzy do Pułtuska z wyłączeniem WJM i zlewni Pisy  (WA) (&lt;1%), Bezleda </a:t>
                      </a:r>
                      <a:r>
                        <a:rPr lang="pl-PL" sz="1100" baseline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Stradyk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(&lt;1%), Wkra (&lt;1%), Pregoła bez  Łyny (&lt;1%), zlewnia Pasłęki i </a:t>
                      </a:r>
                      <a:r>
                        <a:rPr lang="pl-PL" sz="1100" baseline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Baudy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(&lt;1%), Wielkie Jeziora Mazurskie i zlewnia Pisy (&lt;1%)</a:t>
                      </a:r>
                      <a:endParaRPr lang="pl-PL" sz="11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brak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174 178,0 tys. m</a:t>
                      </a:r>
                      <a:r>
                        <a:rPr lang="pl-PL" sz="11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11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27 071, 98 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11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  <a:endParaRPr lang="pl-PL" sz="11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r>
                        <a:rPr lang="pl-PL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endParaRPr lang="pl-PL" sz="11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4039437" y="3891365"/>
            <a:ext cx="7769081" cy="144655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opracowanie wniosku na potrzeby ustanowienia obszaru ochronnego zbiornika wód śródlądowych (GZWP)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ustanowienie obszaru ochronnego zbiornika wód śródlądowych (GZWP) </a:t>
            </a:r>
          </a:p>
          <a:p>
            <a:pPr>
              <a:spcBef>
                <a:spcPts val="300"/>
              </a:spcBef>
            </a:pPr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wsparcie działań organów administracji w zakresie ustanawiania obszarów ochronnych GZWP</a:t>
            </a:r>
          </a:p>
        </p:txBody>
      </p:sp>
      <p:pic>
        <p:nvPicPr>
          <p:cNvPr id="2051" name="Picture 3" descr="H:\Projekty\IIaPGW\Bazy danych i dane\JCWPd_2020\mapki z charakterystyk\lokalizacja\topo_2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17" y="3433876"/>
            <a:ext cx="3512321" cy="263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351FF41-4E69-42D0-A04A-9F0B3C398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49658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737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obszar dorzecza Niemna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328832" y="3208498"/>
          <a:ext cx="4395568" cy="2439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9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jcwpd w OD Niemna</a:t>
                      </a:r>
                      <a:endParaRPr lang="pl-PL" sz="13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pl-PL" sz="13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3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niezagrożone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3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stan dobry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206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stan słaby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85906" y="1417800"/>
            <a:ext cx="48956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Wody podziemne</a:t>
            </a:r>
            <a:r>
              <a:rPr lang="pl-PL" sz="14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 </a:t>
            </a: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związane są z następującymi piętrami wodonośnymi: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czwartorzędowe piętro wodonośne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neogeńsko</a:t>
            </a: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- </a:t>
            </a:r>
            <a:r>
              <a:rPr lang="pl-PL" sz="1400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paleogeńskie</a:t>
            </a: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piętro wodonośne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kredowe piętro wodonośne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jurajskie piętro wodonośne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3164066B-18BC-4FE7-A603-50BDB0DA57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8643" y="764464"/>
            <a:ext cx="5335849" cy="532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4006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93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obszar dorzecza Niemna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672324173"/>
              </p:ext>
            </p:extLst>
          </p:nvPr>
        </p:nvGraphicFramePr>
        <p:xfrm>
          <a:off x="3009446" y="2476483"/>
          <a:ext cx="6863443" cy="2196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Prostokąt zaokrąglony 3"/>
          <p:cNvSpPr/>
          <p:nvPr/>
        </p:nvSpPr>
        <p:spPr>
          <a:xfrm>
            <a:off x="10051311" y="1971674"/>
            <a:ext cx="1912089" cy="3105151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Utrzymanie/</a:t>
            </a:r>
          </a:p>
          <a:p>
            <a:pPr algn="ctr"/>
            <a:r>
              <a:rPr lang="pl-PL" sz="14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Osiągnięcie celów środowiskowych</a:t>
            </a:r>
          </a:p>
        </p:txBody>
      </p:sp>
      <p:sp>
        <p:nvSpPr>
          <p:cNvPr id="5" name="Strzałka w prawo 4"/>
          <p:cNvSpPr/>
          <p:nvPr/>
        </p:nvSpPr>
        <p:spPr>
          <a:xfrm>
            <a:off x="257330" y="1762125"/>
            <a:ext cx="2762095" cy="3714750"/>
          </a:xfrm>
          <a:prstGeom prst="rightArrow">
            <a:avLst>
              <a:gd name="adj1" fmla="val 67436"/>
              <a:gd name="adj2" fmla="val 420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Charakterystyki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Analiza presji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i oddziaływań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Ocena stanu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Ocena ryzyka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2D01BAB-9239-4B83-882C-8AC29D397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734647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3669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Dziękujemy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Magdalena Nidental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4155</Words>
  <Application>Microsoft Office PowerPoint</Application>
  <PresentationFormat>Panoramiczny</PresentationFormat>
  <Paragraphs>430</Paragraphs>
  <Slides>33</Slides>
  <Notes>33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139</cp:revision>
  <cp:lastPrinted>2021-05-06T12:51:49Z</cp:lastPrinted>
  <dcterms:created xsi:type="dcterms:W3CDTF">2017-12-14T14:22:37Z</dcterms:created>
  <dcterms:modified xsi:type="dcterms:W3CDTF">2021-05-19T12:05:56Z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